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8" r:id="rId2"/>
    <p:sldId id="3359" r:id="rId3"/>
    <p:sldId id="3416" r:id="rId4"/>
    <p:sldId id="3417" r:id="rId5"/>
    <p:sldId id="3418" r:id="rId6"/>
    <p:sldId id="3419" r:id="rId7"/>
    <p:sldId id="3420" r:id="rId8"/>
    <p:sldId id="3358" r:id="rId9"/>
    <p:sldId id="3421" r:id="rId10"/>
    <p:sldId id="3422" r:id="rId11"/>
    <p:sldId id="3423" r:id="rId12"/>
    <p:sldId id="3424" r:id="rId13"/>
    <p:sldId id="3426" r:id="rId14"/>
    <p:sldId id="3427" r:id="rId15"/>
    <p:sldId id="3428" r:id="rId16"/>
    <p:sldId id="3429" r:id="rId17"/>
    <p:sldId id="3430" r:id="rId18"/>
    <p:sldId id="3431" r:id="rId19"/>
    <p:sldId id="3432" r:id="rId20"/>
    <p:sldId id="3433" r:id="rId21"/>
    <p:sldId id="3434" r:id="rId22"/>
    <p:sldId id="3435" r:id="rId23"/>
    <p:sldId id="3436" r:id="rId24"/>
    <p:sldId id="3437" r:id="rId25"/>
    <p:sldId id="3438" r:id="rId26"/>
    <p:sldId id="3439" r:id="rId27"/>
    <p:sldId id="3440" r:id="rId28"/>
    <p:sldId id="3441" r:id="rId29"/>
    <p:sldId id="3442" r:id="rId30"/>
    <p:sldId id="3443" r:id="rId31"/>
    <p:sldId id="3444" r:id="rId32"/>
    <p:sldId id="3445" r:id="rId33"/>
    <p:sldId id="3446" r:id="rId34"/>
    <p:sldId id="3447" r:id="rId35"/>
    <p:sldId id="3448" r:id="rId36"/>
    <p:sldId id="3449" r:id="rId37"/>
    <p:sldId id="3450" r:id="rId38"/>
    <p:sldId id="2927" r:id="rId39"/>
    <p:sldId id="2928" r:id="rId40"/>
  </p:sldIdLst>
  <p:sldSz cx="12192000" cy="6858000"/>
  <p:notesSz cx="6761163" cy="9942513"/>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C2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660" autoAdjust="0"/>
  </p:normalViewPr>
  <p:slideViewPr>
    <p:cSldViewPr snapToGrid="0">
      <p:cViewPr varScale="1">
        <p:scale>
          <a:sx n="84" d="100"/>
          <a:sy n="84" d="100"/>
        </p:scale>
        <p:origin x="658"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49" d="100"/>
          <a:sy n="49" d="100"/>
        </p:scale>
        <p:origin x="2668" y="32"/>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LID4096"/>
          </a:p>
        </p:txBody>
      </p:sp>
      <p:sp>
        <p:nvSpPr>
          <p:cNvPr id="3" name="Дата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B009DBB3-3D3E-479C-88EF-684E31A318DA}" type="datetimeFigureOut">
              <a:rPr lang="LID4096" smtClean="0"/>
              <a:t>04/15/2025</a:t>
            </a:fld>
            <a:endParaRPr lang="LID4096"/>
          </a:p>
        </p:txBody>
      </p:sp>
      <p:sp>
        <p:nvSpPr>
          <p:cNvPr id="4" name="Образ слайда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LID4096"/>
          </a:p>
        </p:txBody>
      </p:sp>
      <p:sp>
        <p:nvSpPr>
          <p:cNvPr id="5" name="Заметки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6" name="Нижний колонтитул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LID4096"/>
          </a:p>
        </p:txBody>
      </p:sp>
      <p:sp>
        <p:nvSpPr>
          <p:cNvPr id="7" name="Номер слайда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7B262526-6F5A-42A2-8648-4C5AE5D80BE4}" type="slidenum">
              <a:rPr lang="LID4096" smtClean="0"/>
              <a:t>‹#›</a:t>
            </a:fld>
            <a:endParaRPr lang="LID4096"/>
          </a:p>
        </p:txBody>
      </p:sp>
    </p:spTree>
    <p:extLst>
      <p:ext uri="{BB962C8B-B14F-4D97-AF65-F5344CB8AC3E}">
        <p14:creationId xmlns:p14="http://schemas.microsoft.com/office/powerpoint/2010/main" val="2153120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09BFA-AD9B-9600-8C9F-3E59F1AF8AD1}"/>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97340A95-B56B-5A1B-0684-8BD72CD07C5B}"/>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56DF8541-7E52-E016-3E74-48B1096C3675}"/>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C7FA632D-62E8-2B99-2826-614A50869BF5}"/>
              </a:ext>
            </a:extLst>
          </p:cNvPr>
          <p:cNvSpPr>
            <a:spLocks noGrp="1"/>
          </p:cNvSpPr>
          <p:nvPr>
            <p:ph type="sldNum" sz="quarter" idx="5"/>
          </p:nvPr>
        </p:nvSpPr>
        <p:spPr/>
        <p:txBody>
          <a:bodyPr/>
          <a:lstStyle/>
          <a:p>
            <a:fld id="{7B262526-6F5A-42A2-8648-4C5AE5D80BE4}" type="slidenum">
              <a:rPr lang="LID4096" smtClean="0"/>
              <a:t>1</a:t>
            </a:fld>
            <a:endParaRPr lang="LID4096"/>
          </a:p>
        </p:txBody>
      </p:sp>
    </p:spTree>
    <p:extLst>
      <p:ext uri="{BB962C8B-B14F-4D97-AF65-F5344CB8AC3E}">
        <p14:creationId xmlns:p14="http://schemas.microsoft.com/office/powerpoint/2010/main" val="2503550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47973-44B5-93FA-1B85-B399EAC5B35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AC76A349-915B-6511-04E3-D741F820F80A}"/>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36CABEE4-4769-5C6C-425B-50F6E09F6BBC}"/>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F974130E-81B6-2CAF-25F1-5C818F4678CD}"/>
              </a:ext>
            </a:extLst>
          </p:cNvPr>
          <p:cNvSpPr>
            <a:spLocks noGrp="1"/>
          </p:cNvSpPr>
          <p:nvPr>
            <p:ph type="sldNum" sz="quarter" idx="5"/>
          </p:nvPr>
        </p:nvSpPr>
        <p:spPr/>
        <p:txBody>
          <a:bodyPr/>
          <a:lstStyle/>
          <a:p>
            <a:fld id="{7B262526-6F5A-42A2-8648-4C5AE5D80BE4}" type="slidenum">
              <a:rPr lang="LID4096" smtClean="0"/>
              <a:t>11</a:t>
            </a:fld>
            <a:endParaRPr lang="LID4096"/>
          </a:p>
        </p:txBody>
      </p:sp>
    </p:spTree>
    <p:extLst>
      <p:ext uri="{BB962C8B-B14F-4D97-AF65-F5344CB8AC3E}">
        <p14:creationId xmlns:p14="http://schemas.microsoft.com/office/powerpoint/2010/main" val="538464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69C80-7F9E-B595-F9DE-1273240DBCE0}"/>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2D88FE84-4981-7D1F-6858-340861F12880}"/>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EAEDF6B-AB70-3193-715F-2F831FE8DCB7}"/>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5ACCD37-DDF6-1411-D98C-7E458F5AEA65}"/>
              </a:ext>
            </a:extLst>
          </p:cNvPr>
          <p:cNvSpPr>
            <a:spLocks noGrp="1"/>
          </p:cNvSpPr>
          <p:nvPr>
            <p:ph type="sldNum" sz="quarter" idx="5"/>
          </p:nvPr>
        </p:nvSpPr>
        <p:spPr/>
        <p:txBody>
          <a:bodyPr/>
          <a:lstStyle/>
          <a:p>
            <a:fld id="{7B262526-6F5A-42A2-8648-4C5AE5D80BE4}" type="slidenum">
              <a:rPr lang="LID4096" smtClean="0"/>
              <a:t>12</a:t>
            </a:fld>
            <a:endParaRPr lang="LID4096"/>
          </a:p>
        </p:txBody>
      </p:sp>
    </p:spTree>
    <p:extLst>
      <p:ext uri="{BB962C8B-B14F-4D97-AF65-F5344CB8AC3E}">
        <p14:creationId xmlns:p14="http://schemas.microsoft.com/office/powerpoint/2010/main" val="677412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A4CF0-7F74-2AC0-C8C4-BA3BA46E1728}"/>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D2AECC62-EAEA-3C98-A2F5-F8F12D88B4D2}"/>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EFEF1717-76D7-FCD2-C4BC-C390E4CBC2FC}"/>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4B4A4A86-4760-4AE1-13D9-1C946567B35D}"/>
              </a:ext>
            </a:extLst>
          </p:cNvPr>
          <p:cNvSpPr>
            <a:spLocks noGrp="1"/>
          </p:cNvSpPr>
          <p:nvPr>
            <p:ph type="sldNum" sz="quarter" idx="5"/>
          </p:nvPr>
        </p:nvSpPr>
        <p:spPr/>
        <p:txBody>
          <a:bodyPr/>
          <a:lstStyle/>
          <a:p>
            <a:fld id="{7B262526-6F5A-42A2-8648-4C5AE5D80BE4}" type="slidenum">
              <a:rPr lang="LID4096" smtClean="0"/>
              <a:t>13</a:t>
            </a:fld>
            <a:endParaRPr lang="LID4096"/>
          </a:p>
        </p:txBody>
      </p:sp>
    </p:spTree>
    <p:extLst>
      <p:ext uri="{BB962C8B-B14F-4D97-AF65-F5344CB8AC3E}">
        <p14:creationId xmlns:p14="http://schemas.microsoft.com/office/powerpoint/2010/main" val="4293119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A7CAE-BA60-6375-9CB1-E6E21BE8F129}"/>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68ACBAEE-B2FE-EEA8-BC82-A927B5EBFDC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B8522C0-D014-CD59-6758-AB231D68F692}"/>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C2B2D622-0CD7-B829-0D92-0EF5752E1E6B}"/>
              </a:ext>
            </a:extLst>
          </p:cNvPr>
          <p:cNvSpPr>
            <a:spLocks noGrp="1"/>
          </p:cNvSpPr>
          <p:nvPr>
            <p:ph type="sldNum" sz="quarter" idx="5"/>
          </p:nvPr>
        </p:nvSpPr>
        <p:spPr/>
        <p:txBody>
          <a:bodyPr/>
          <a:lstStyle/>
          <a:p>
            <a:fld id="{7B262526-6F5A-42A2-8648-4C5AE5D80BE4}" type="slidenum">
              <a:rPr lang="LID4096" smtClean="0"/>
              <a:t>14</a:t>
            </a:fld>
            <a:endParaRPr lang="LID4096"/>
          </a:p>
        </p:txBody>
      </p:sp>
    </p:spTree>
    <p:extLst>
      <p:ext uri="{BB962C8B-B14F-4D97-AF65-F5344CB8AC3E}">
        <p14:creationId xmlns:p14="http://schemas.microsoft.com/office/powerpoint/2010/main" val="3012839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0497E-F5C7-3129-2FC6-EE2D6704F17E}"/>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1B16DCAF-D84D-A7BE-0D14-FA719217672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8FA77CB-5713-9BCF-A601-2A04C94F7325}"/>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D0F93AC6-4809-BAF7-C301-9EE721ED8405}"/>
              </a:ext>
            </a:extLst>
          </p:cNvPr>
          <p:cNvSpPr>
            <a:spLocks noGrp="1"/>
          </p:cNvSpPr>
          <p:nvPr>
            <p:ph type="sldNum" sz="quarter" idx="5"/>
          </p:nvPr>
        </p:nvSpPr>
        <p:spPr/>
        <p:txBody>
          <a:bodyPr/>
          <a:lstStyle/>
          <a:p>
            <a:fld id="{7B262526-6F5A-42A2-8648-4C5AE5D80BE4}" type="slidenum">
              <a:rPr lang="LID4096" smtClean="0"/>
              <a:t>15</a:t>
            </a:fld>
            <a:endParaRPr lang="LID4096"/>
          </a:p>
        </p:txBody>
      </p:sp>
    </p:spTree>
    <p:extLst>
      <p:ext uri="{BB962C8B-B14F-4D97-AF65-F5344CB8AC3E}">
        <p14:creationId xmlns:p14="http://schemas.microsoft.com/office/powerpoint/2010/main" val="3238335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0F392-C1C4-0ECE-81D2-73D14DCFF720}"/>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9DDB1673-A552-7DE1-7A9C-3EC3B5F82FBE}"/>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3061E5DE-FD40-8483-68F5-13945D426200}"/>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E8253957-7707-6A6F-CABD-E63128976575}"/>
              </a:ext>
            </a:extLst>
          </p:cNvPr>
          <p:cNvSpPr>
            <a:spLocks noGrp="1"/>
          </p:cNvSpPr>
          <p:nvPr>
            <p:ph type="sldNum" sz="quarter" idx="5"/>
          </p:nvPr>
        </p:nvSpPr>
        <p:spPr/>
        <p:txBody>
          <a:bodyPr/>
          <a:lstStyle/>
          <a:p>
            <a:fld id="{7B262526-6F5A-42A2-8648-4C5AE5D80BE4}" type="slidenum">
              <a:rPr lang="LID4096" smtClean="0"/>
              <a:t>16</a:t>
            </a:fld>
            <a:endParaRPr lang="LID4096"/>
          </a:p>
        </p:txBody>
      </p:sp>
    </p:spTree>
    <p:extLst>
      <p:ext uri="{BB962C8B-B14F-4D97-AF65-F5344CB8AC3E}">
        <p14:creationId xmlns:p14="http://schemas.microsoft.com/office/powerpoint/2010/main" val="22731689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F4884-BC20-594D-DF08-1FF99C64EFB0}"/>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39E6EB09-676E-90C9-AA3E-DC3873E7A69A}"/>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943D1495-BFC7-6F0E-9322-E622D675AF45}"/>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38296151-AFFE-37FB-454C-36DDD060C567}"/>
              </a:ext>
            </a:extLst>
          </p:cNvPr>
          <p:cNvSpPr>
            <a:spLocks noGrp="1"/>
          </p:cNvSpPr>
          <p:nvPr>
            <p:ph type="sldNum" sz="quarter" idx="5"/>
          </p:nvPr>
        </p:nvSpPr>
        <p:spPr/>
        <p:txBody>
          <a:bodyPr/>
          <a:lstStyle/>
          <a:p>
            <a:fld id="{7B262526-6F5A-42A2-8648-4C5AE5D80BE4}" type="slidenum">
              <a:rPr lang="LID4096" smtClean="0"/>
              <a:t>17</a:t>
            </a:fld>
            <a:endParaRPr lang="LID4096"/>
          </a:p>
        </p:txBody>
      </p:sp>
    </p:spTree>
    <p:extLst>
      <p:ext uri="{BB962C8B-B14F-4D97-AF65-F5344CB8AC3E}">
        <p14:creationId xmlns:p14="http://schemas.microsoft.com/office/powerpoint/2010/main" val="19718336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8A255-D600-7305-4B01-C992AE1DA80E}"/>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6F420564-3836-9DE2-974B-B3CF1B2D19EA}"/>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EA82A2E-B171-0CA4-8C3E-5888C5B2013F}"/>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18A383B-7316-2BCC-79B7-025C42610828}"/>
              </a:ext>
            </a:extLst>
          </p:cNvPr>
          <p:cNvSpPr>
            <a:spLocks noGrp="1"/>
          </p:cNvSpPr>
          <p:nvPr>
            <p:ph type="sldNum" sz="quarter" idx="5"/>
          </p:nvPr>
        </p:nvSpPr>
        <p:spPr/>
        <p:txBody>
          <a:bodyPr/>
          <a:lstStyle/>
          <a:p>
            <a:fld id="{7B262526-6F5A-42A2-8648-4C5AE5D80BE4}" type="slidenum">
              <a:rPr lang="LID4096" smtClean="0"/>
              <a:t>18</a:t>
            </a:fld>
            <a:endParaRPr lang="LID4096"/>
          </a:p>
        </p:txBody>
      </p:sp>
    </p:spTree>
    <p:extLst>
      <p:ext uri="{BB962C8B-B14F-4D97-AF65-F5344CB8AC3E}">
        <p14:creationId xmlns:p14="http://schemas.microsoft.com/office/powerpoint/2010/main" val="2794719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D654E-DAF6-596C-BFED-1B677B4E39B0}"/>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76FB4B4D-7437-C5EF-67AA-46757D57FFB7}"/>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C105EB27-F1C4-97AC-E6D4-C885DB1CB7EB}"/>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1AB69AC2-A529-9377-C3BC-2A9A97E46B0F}"/>
              </a:ext>
            </a:extLst>
          </p:cNvPr>
          <p:cNvSpPr>
            <a:spLocks noGrp="1"/>
          </p:cNvSpPr>
          <p:nvPr>
            <p:ph type="sldNum" sz="quarter" idx="5"/>
          </p:nvPr>
        </p:nvSpPr>
        <p:spPr/>
        <p:txBody>
          <a:bodyPr/>
          <a:lstStyle/>
          <a:p>
            <a:fld id="{7B262526-6F5A-42A2-8648-4C5AE5D80BE4}" type="slidenum">
              <a:rPr lang="LID4096" smtClean="0"/>
              <a:t>19</a:t>
            </a:fld>
            <a:endParaRPr lang="LID4096"/>
          </a:p>
        </p:txBody>
      </p:sp>
    </p:spTree>
    <p:extLst>
      <p:ext uri="{BB962C8B-B14F-4D97-AF65-F5344CB8AC3E}">
        <p14:creationId xmlns:p14="http://schemas.microsoft.com/office/powerpoint/2010/main" val="23966107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E7297-652E-BCF7-1FEE-ECC3B575EBB4}"/>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DE5BFA7B-A32C-351C-AE9E-EA30B49F5A05}"/>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369ADDF-D0F5-48BB-2F82-18B41B3CBFFE}"/>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6D74595C-3804-6A03-6E1F-15F184998451}"/>
              </a:ext>
            </a:extLst>
          </p:cNvPr>
          <p:cNvSpPr>
            <a:spLocks noGrp="1"/>
          </p:cNvSpPr>
          <p:nvPr>
            <p:ph type="sldNum" sz="quarter" idx="5"/>
          </p:nvPr>
        </p:nvSpPr>
        <p:spPr/>
        <p:txBody>
          <a:bodyPr/>
          <a:lstStyle/>
          <a:p>
            <a:fld id="{7B262526-6F5A-42A2-8648-4C5AE5D80BE4}" type="slidenum">
              <a:rPr lang="LID4096" smtClean="0"/>
              <a:t>20</a:t>
            </a:fld>
            <a:endParaRPr lang="LID4096"/>
          </a:p>
        </p:txBody>
      </p:sp>
    </p:spTree>
    <p:extLst>
      <p:ext uri="{BB962C8B-B14F-4D97-AF65-F5344CB8AC3E}">
        <p14:creationId xmlns:p14="http://schemas.microsoft.com/office/powerpoint/2010/main" val="2030659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63579-3518-55A0-C90D-78FBF4169082}"/>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AFA4C907-3873-393A-F34C-0B304110FB45}"/>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36443AB8-9963-2D66-0A18-2CDD9B14141B}"/>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3C6A2A16-8093-56B5-2C7C-8FDC0E4C24B9}"/>
              </a:ext>
            </a:extLst>
          </p:cNvPr>
          <p:cNvSpPr>
            <a:spLocks noGrp="1"/>
          </p:cNvSpPr>
          <p:nvPr>
            <p:ph type="sldNum" sz="quarter" idx="5"/>
          </p:nvPr>
        </p:nvSpPr>
        <p:spPr/>
        <p:txBody>
          <a:bodyPr/>
          <a:lstStyle/>
          <a:p>
            <a:fld id="{7B262526-6F5A-42A2-8648-4C5AE5D80BE4}" type="slidenum">
              <a:rPr lang="LID4096" smtClean="0"/>
              <a:t>2</a:t>
            </a:fld>
            <a:endParaRPr lang="LID4096"/>
          </a:p>
        </p:txBody>
      </p:sp>
    </p:spTree>
    <p:extLst>
      <p:ext uri="{BB962C8B-B14F-4D97-AF65-F5344CB8AC3E}">
        <p14:creationId xmlns:p14="http://schemas.microsoft.com/office/powerpoint/2010/main" val="18506512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223C1-7BA7-E003-6439-A6D06F449163}"/>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8DC9315E-30EA-6306-DE46-EA7F15134472}"/>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E79C30C0-7937-5005-620D-25533AF0FD04}"/>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08188E16-EF30-8A97-2391-37E5E7534BEB}"/>
              </a:ext>
            </a:extLst>
          </p:cNvPr>
          <p:cNvSpPr>
            <a:spLocks noGrp="1"/>
          </p:cNvSpPr>
          <p:nvPr>
            <p:ph type="sldNum" sz="quarter" idx="5"/>
          </p:nvPr>
        </p:nvSpPr>
        <p:spPr/>
        <p:txBody>
          <a:bodyPr/>
          <a:lstStyle/>
          <a:p>
            <a:fld id="{7B262526-6F5A-42A2-8648-4C5AE5D80BE4}" type="slidenum">
              <a:rPr lang="LID4096" smtClean="0"/>
              <a:t>21</a:t>
            </a:fld>
            <a:endParaRPr lang="LID4096"/>
          </a:p>
        </p:txBody>
      </p:sp>
    </p:spTree>
    <p:extLst>
      <p:ext uri="{BB962C8B-B14F-4D97-AF65-F5344CB8AC3E}">
        <p14:creationId xmlns:p14="http://schemas.microsoft.com/office/powerpoint/2010/main" val="23350419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C83B6-0A9C-3CD5-DB0A-AE128B913AE9}"/>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FDC775D1-2C48-B763-9F66-39B23E9B77C0}"/>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C0556D47-908F-3EC0-B7E7-ECABA7618EBA}"/>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3717EB59-A429-51A1-C62C-EE1ACDFE9BA3}"/>
              </a:ext>
            </a:extLst>
          </p:cNvPr>
          <p:cNvSpPr>
            <a:spLocks noGrp="1"/>
          </p:cNvSpPr>
          <p:nvPr>
            <p:ph type="sldNum" sz="quarter" idx="5"/>
          </p:nvPr>
        </p:nvSpPr>
        <p:spPr/>
        <p:txBody>
          <a:bodyPr/>
          <a:lstStyle/>
          <a:p>
            <a:fld id="{7B262526-6F5A-42A2-8648-4C5AE5D80BE4}" type="slidenum">
              <a:rPr lang="LID4096" smtClean="0"/>
              <a:t>22</a:t>
            </a:fld>
            <a:endParaRPr lang="LID4096"/>
          </a:p>
        </p:txBody>
      </p:sp>
    </p:spTree>
    <p:extLst>
      <p:ext uri="{BB962C8B-B14F-4D97-AF65-F5344CB8AC3E}">
        <p14:creationId xmlns:p14="http://schemas.microsoft.com/office/powerpoint/2010/main" val="12508273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85632-15D2-2A68-82A3-18985EBDD433}"/>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10B2F634-E4A4-1E3A-7AF3-7D70B602C3A7}"/>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06C18F74-4FCE-0CFE-6B4A-0562CFF59716}"/>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F11885A6-2039-7651-2667-66CF3FB1E70E}"/>
              </a:ext>
            </a:extLst>
          </p:cNvPr>
          <p:cNvSpPr>
            <a:spLocks noGrp="1"/>
          </p:cNvSpPr>
          <p:nvPr>
            <p:ph type="sldNum" sz="quarter" idx="5"/>
          </p:nvPr>
        </p:nvSpPr>
        <p:spPr/>
        <p:txBody>
          <a:bodyPr/>
          <a:lstStyle/>
          <a:p>
            <a:fld id="{7B262526-6F5A-42A2-8648-4C5AE5D80BE4}" type="slidenum">
              <a:rPr lang="LID4096" smtClean="0"/>
              <a:t>23</a:t>
            </a:fld>
            <a:endParaRPr lang="LID4096"/>
          </a:p>
        </p:txBody>
      </p:sp>
    </p:spTree>
    <p:extLst>
      <p:ext uri="{BB962C8B-B14F-4D97-AF65-F5344CB8AC3E}">
        <p14:creationId xmlns:p14="http://schemas.microsoft.com/office/powerpoint/2010/main" val="25823391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FBB9C-34E6-9B6D-6A23-A597B4EF09F5}"/>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37EFBACB-1E43-AD27-7657-81C48238981B}"/>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F292572-FF13-6B95-A522-8452B89788F5}"/>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BD45E69-22E3-8BB3-A28D-C5E72DEDBDF0}"/>
              </a:ext>
            </a:extLst>
          </p:cNvPr>
          <p:cNvSpPr>
            <a:spLocks noGrp="1"/>
          </p:cNvSpPr>
          <p:nvPr>
            <p:ph type="sldNum" sz="quarter" idx="5"/>
          </p:nvPr>
        </p:nvSpPr>
        <p:spPr/>
        <p:txBody>
          <a:bodyPr/>
          <a:lstStyle/>
          <a:p>
            <a:fld id="{7B262526-6F5A-42A2-8648-4C5AE5D80BE4}" type="slidenum">
              <a:rPr lang="LID4096" smtClean="0"/>
              <a:t>24</a:t>
            </a:fld>
            <a:endParaRPr lang="LID4096"/>
          </a:p>
        </p:txBody>
      </p:sp>
    </p:spTree>
    <p:extLst>
      <p:ext uri="{BB962C8B-B14F-4D97-AF65-F5344CB8AC3E}">
        <p14:creationId xmlns:p14="http://schemas.microsoft.com/office/powerpoint/2010/main" val="32564798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DE0CE-BB21-288C-9960-77AADBEAE562}"/>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A0EA8D26-96CB-D62A-98FE-F55DE603C435}"/>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BF807BA4-4F56-483B-E534-2A4E12B1ECFE}"/>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903D65E0-9AC5-D219-F153-2B1C911DDE57}"/>
              </a:ext>
            </a:extLst>
          </p:cNvPr>
          <p:cNvSpPr>
            <a:spLocks noGrp="1"/>
          </p:cNvSpPr>
          <p:nvPr>
            <p:ph type="sldNum" sz="quarter" idx="5"/>
          </p:nvPr>
        </p:nvSpPr>
        <p:spPr/>
        <p:txBody>
          <a:bodyPr/>
          <a:lstStyle/>
          <a:p>
            <a:fld id="{7B262526-6F5A-42A2-8648-4C5AE5D80BE4}" type="slidenum">
              <a:rPr lang="LID4096" smtClean="0"/>
              <a:t>25</a:t>
            </a:fld>
            <a:endParaRPr lang="LID4096"/>
          </a:p>
        </p:txBody>
      </p:sp>
    </p:spTree>
    <p:extLst>
      <p:ext uri="{BB962C8B-B14F-4D97-AF65-F5344CB8AC3E}">
        <p14:creationId xmlns:p14="http://schemas.microsoft.com/office/powerpoint/2010/main" val="2238430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5DA51-859C-6C30-AEA8-964CF508952F}"/>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F32700BA-0DED-F033-2472-789CAF75277A}"/>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A07A531-EA96-48F8-7721-034E30A6CE77}"/>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97A46006-34CE-7DFA-6480-D5F92B272A0F}"/>
              </a:ext>
            </a:extLst>
          </p:cNvPr>
          <p:cNvSpPr>
            <a:spLocks noGrp="1"/>
          </p:cNvSpPr>
          <p:nvPr>
            <p:ph type="sldNum" sz="quarter" idx="5"/>
          </p:nvPr>
        </p:nvSpPr>
        <p:spPr/>
        <p:txBody>
          <a:bodyPr/>
          <a:lstStyle/>
          <a:p>
            <a:fld id="{7B262526-6F5A-42A2-8648-4C5AE5D80BE4}" type="slidenum">
              <a:rPr lang="LID4096" smtClean="0"/>
              <a:t>26</a:t>
            </a:fld>
            <a:endParaRPr lang="LID4096"/>
          </a:p>
        </p:txBody>
      </p:sp>
    </p:spTree>
    <p:extLst>
      <p:ext uri="{BB962C8B-B14F-4D97-AF65-F5344CB8AC3E}">
        <p14:creationId xmlns:p14="http://schemas.microsoft.com/office/powerpoint/2010/main" val="8612952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2BF10-A9A4-3725-7789-C2D351C54CA5}"/>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CC2D5E21-B7B3-BD10-0805-FB71DA4CBED2}"/>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4424EBF-1181-97E6-CCB7-6F60AE670F8C}"/>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F9FA0F73-91B7-FE14-1F60-00DA7F06C6F3}"/>
              </a:ext>
            </a:extLst>
          </p:cNvPr>
          <p:cNvSpPr>
            <a:spLocks noGrp="1"/>
          </p:cNvSpPr>
          <p:nvPr>
            <p:ph type="sldNum" sz="quarter" idx="5"/>
          </p:nvPr>
        </p:nvSpPr>
        <p:spPr/>
        <p:txBody>
          <a:bodyPr/>
          <a:lstStyle/>
          <a:p>
            <a:fld id="{7B262526-6F5A-42A2-8648-4C5AE5D80BE4}" type="slidenum">
              <a:rPr lang="LID4096" smtClean="0"/>
              <a:t>27</a:t>
            </a:fld>
            <a:endParaRPr lang="LID4096"/>
          </a:p>
        </p:txBody>
      </p:sp>
    </p:spTree>
    <p:extLst>
      <p:ext uri="{BB962C8B-B14F-4D97-AF65-F5344CB8AC3E}">
        <p14:creationId xmlns:p14="http://schemas.microsoft.com/office/powerpoint/2010/main" val="27112360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28511-D57C-F874-CC1E-CD6EF4037371}"/>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73F26746-8757-2AD3-8F22-0AC07DC2381F}"/>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8B7558BA-35B6-0FD0-B030-955AAF8F5792}"/>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D0B916CF-CF6D-55B0-3537-61F8ED3D87D7}"/>
              </a:ext>
            </a:extLst>
          </p:cNvPr>
          <p:cNvSpPr>
            <a:spLocks noGrp="1"/>
          </p:cNvSpPr>
          <p:nvPr>
            <p:ph type="sldNum" sz="quarter" idx="5"/>
          </p:nvPr>
        </p:nvSpPr>
        <p:spPr/>
        <p:txBody>
          <a:bodyPr/>
          <a:lstStyle/>
          <a:p>
            <a:fld id="{7B262526-6F5A-42A2-8648-4C5AE5D80BE4}" type="slidenum">
              <a:rPr lang="LID4096" smtClean="0"/>
              <a:t>28</a:t>
            </a:fld>
            <a:endParaRPr lang="LID4096"/>
          </a:p>
        </p:txBody>
      </p:sp>
    </p:spTree>
    <p:extLst>
      <p:ext uri="{BB962C8B-B14F-4D97-AF65-F5344CB8AC3E}">
        <p14:creationId xmlns:p14="http://schemas.microsoft.com/office/powerpoint/2010/main" val="12586148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7007E-4821-C94E-1B57-230C5A219350}"/>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BD2AAAA0-D8B3-7FFB-F8AF-6DF74DBA8F62}"/>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749E02D3-3734-776D-EDD4-60B83E30697B}"/>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DAEE776-1FB0-EAF3-B8C0-35E63ACF1FEA}"/>
              </a:ext>
            </a:extLst>
          </p:cNvPr>
          <p:cNvSpPr>
            <a:spLocks noGrp="1"/>
          </p:cNvSpPr>
          <p:nvPr>
            <p:ph type="sldNum" sz="quarter" idx="5"/>
          </p:nvPr>
        </p:nvSpPr>
        <p:spPr/>
        <p:txBody>
          <a:bodyPr/>
          <a:lstStyle/>
          <a:p>
            <a:fld id="{7B262526-6F5A-42A2-8648-4C5AE5D80BE4}" type="slidenum">
              <a:rPr lang="LID4096" smtClean="0"/>
              <a:t>29</a:t>
            </a:fld>
            <a:endParaRPr lang="LID4096"/>
          </a:p>
        </p:txBody>
      </p:sp>
    </p:spTree>
    <p:extLst>
      <p:ext uri="{BB962C8B-B14F-4D97-AF65-F5344CB8AC3E}">
        <p14:creationId xmlns:p14="http://schemas.microsoft.com/office/powerpoint/2010/main" val="26299948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3BB5D-EF06-4C2A-45A3-65FB68BBCF3F}"/>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8E650329-AEC2-2A0D-42D8-827AB012E4C5}"/>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C2015F31-F9C7-7E02-471D-59B24E50EF92}"/>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A5E42F97-0808-A9FD-319B-AE70B971E0A0}"/>
              </a:ext>
            </a:extLst>
          </p:cNvPr>
          <p:cNvSpPr>
            <a:spLocks noGrp="1"/>
          </p:cNvSpPr>
          <p:nvPr>
            <p:ph type="sldNum" sz="quarter" idx="5"/>
          </p:nvPr>
        </p:nvSpPr>
        <p:spPr/>
        <p:txBody>
          <a:bodyPr/>
          <a:lstStyle/>
          <a:p>
            <a:fld id="{7B262526-6F5A-42A2-8648-4C5AE5D80BE4}" type="slidenum">
              <a:rPr lang="LID4096" smtClean="0"/>
              <a:t>30</a:t>
            </a:fld>
            <a:endParaRPr lang="LID4096"/>
          </a:p>
        </p:txBody>
      </p:sp>
    </p:spTree>
    <p:extLst>
      <p:ext uri="{BB962C8B-B14F-4D97-AF65-F5344CB8AC3E}">
        <p14:creationId xmlns:p14="http://schemas.microsoft.com/office/powerpoint/2010/main" val="1701855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D5CB3-CDB5-0704-1697-49F94551D7AF}"/>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5A231004-FF8A-F5E6-D129-E812F2016BFF}"/>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5695AA7B-3702-D371-F825-E403DCE05493}"/>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6916CAB1-9069-ADDE-51AE-925DB8521A90}"/>
              </a:ext>
            </a:extLst>
          </p:cNvPr>
          <p:cNvSpPr>
            <a:spLocks noGrp="1"/>
          </p:cNvSpPr>
          <p:nvPr>
            <p:ph type="sldNum" sz="quarter" idx="5"/>
          </p:nvPr>
        </p:nvSpPr>
        <p:spPr/>
        <p:txBody>
          <a:bodyPr/>
          <a:lstStyle/>
          <a:p>
            <a:fld id="{7B262526-6F5A-42A2-8648-4C5AE5D80BE4}" type="slidenum">
              <a:rPr lang="LID4096" smtClean="0"/>
              <a:t>3</a:t>
            </a:fld>
            <a:endParaRPr lang="LID4096"/>
          </a:p>
        </p:txBody>
      </p:sp>
    </p:spTree>
    <p:extLst>
      <p:ext uri="{BB962C8B-B14F-4D97-AF65-F5344CB8AC3E}">
        <p14:creationId xmlns:p14="http://schemas.microsoft.com/office/powerpoint/2010/main" val="18151252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1048F-83B7-F9F9-94A2-DE596E401DD8}"/>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145E58AC-2A5A-4B32-BCFC-AD48D1B83D20}"/>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86F59701-C344-58E4-3FC0-CFE59F43C0BE}"/>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BB07C9FF-10D6-2781-5BF7-376F650D4C9C}"/>
              </a:ext>
            </a:extLst>
          </p:cNvPr>
          <p:cNvSpPr>
            <a:spLocks noGrp="1"/>
          </p:cNvSpPr>
          <p:nvPr>
            <p:ph type="sldNum" sz="quarter" idx="5"/>
          </p:nvPr>
        </p:nvSpPr>
        <p:spPr/>
        <p:txBody>
          <a:bodyPr/>
          <a:lstStyle/>
          <a:p>
            <a:fld id="{7B262526-6F5A-42A2-8648-4C5AE5D80BE4}" type="slidenum">
              <a:rPr lang="LID4096" smtClean="0"/>
              <a:t>31</a:t>
            </a:fld>
            <a:endParaRPr lang="LID4096"/>
          </a:p>
        </p:txBody>
      </p:sp>
    </p:spTree>
    <p:extLst>
      <p:ext uri="{BB962C8B-B14F-4D97-AF65-F5344CB8AC3E}">
        <p14:creationId xmlns:p14="http://schemas.microsoft.com/office/powerpoint/2010/main" val="42484856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AE314-DFC0-7857-748E-70C943B27BE1}"/>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63D1843A-0A08-27A0-7BDD-CA05981ED1F1}"/>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D1E0479-4F0F-E364-B669-EFB1D4BF1DA8}"/>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470A674-0DFE-5D91-7A21-5E446479903D}"/>
              </a:ext>
            </a:extLst>
          </p:cNvPr>
          <p:cNvSpPr>
            <a:spLocks noGrp="1"/>
          </p:cNvSpPr>
          <p:nvPr>
            <p:ph type="sldNum" sz="quarter" idx="5"/>
          </p:nvPr>
        </p:nvSpPr>
        <p:spPr/>
        <p:txBody>
          <a:bodyPr/>
          <a:lstStyle/>
          <a:p>
            <a:fld id="{7B262526-6F5A-42A2-8648-4C5AE5D80BE4}" type="slidenum">
              <a:rPr lang="LID4096" smtClean="0"/>
              <a:t>32</a:t>
            </a:fld>
            <a:endParaRPr lang="LID4096"/>
          </a:p>
        </p:txBody>
      </p:sp>
    </p:spTree>
    <p:extLst>
      <p:ext uri="{BB962C8B-B14F-4D97-AF65-F5344CB8AC3E}">
        <p14:creationId xmlns:p14="http://schemas.microsoft.com/office/powerpoint/2010/main" val="41267564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AE0A5-AB9D-8C8E-8F2F-DCF4B3D70ADC}"/>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B7B1A595-CE8C-ECC9-122A-AAA01D259F7F}"/>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2F64970-1C0E-C817-065F-5876E8425C8E}"/>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9061CAFF-DE23-C606-E6EF-B2420E85A678}"/>
              </a:ext>
            </a:extLst>
          </p:cNvPr>
          <p:cNvSpPr>
            <a:spLocks noGrp="1"/>
          </p:cNvSpPr>
          <p:nvPr>
            <p:ph type="sldNum" sz="quarter" idx="5"/>
          </p:nvPr>
        </p:nvSpPr>
        <p:spPr/>
        <p:txBody>
          <a:bodyPr/>
          <a:lstStyle/>
          <a:p>
            <a:fld id="{7B262526-6F5A-42A2-8648-4C5AE5D80BE4}" type="slidenum">
              <a:rPr lang="LID4096" smtClean="0"/>
              <a:t>33</a:t>
            </a:fld>
            <a:endParaRPr lang="LID4096"/>
          </a:p>
        </p:txBody>
      </p:sp>
    </p:spTree>
    <p:extLst>
      <p:ext uri="{BB962C8B-B14F-4D97-AF65-F5344CB8AC3E}">
        <p14:creationId xmlns:p14="http://schemas.microsoft.com/office/powerpoint/2010/main" val="26872580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27021-6CF1-3B2D-FDCF-9700DDDB726E}"/>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9BF17479-C064-F0E4-02E2-08C684C50496}"/>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C65A33FB-DC79-14DD-708B-06C52047373C}"/>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13FF2D09-D9FC-AF70-1958-CC5DE5B3AB1F}"/>
              </a:ext>
            </a:extLst>
          </p:cNvPr>
          <p:cNvSpPr>
            <a:spLocks noGrp="1"/>
          </p:cNvSpPr>
          <p:nvPr>
            <p:ph type="sldNum" sz="quarter" idx="5"/>
          </p:nvPr>
        </p:nvSpPr>
        <p:spPr/>
        <p:txBody>
          <a:bodyPr/>
          <a:lstStyle/>
          <a:p>
            <a:fld id="{7B262526-6F5A-42A2-8648-4C5AE5D80BE4}" type="slidenum">
              <a:rPr lang="LID4096" smtClean="0"/>
              <a:t>34</a:t>
            </a:fld>
            <a:endParaRPr lang="LID4096"/>
          </a:p>
        </p:txBody>
      </p:sp>
    </p:spTree>
    <p:extLst>
      <p:ext uri="{BB962C8B-B14F-4D97-AF65-F5344CB8AC3E}">
        <p14:creationId xmlns:p14="http://schemas.microsoft.com/office/powerpoint/2010/main" val="33931404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29081-9736-ADAE-EB7C-296AC8C5A5D9}"/>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A707FF3F-422B-1146-CA30-90FBF19CD21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E593A48B-23B3-6015-CB88-96F5E1DCCFAD}"/>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0612AB61-2428-C454-6F83-FFEB940468E9}"/>
              </a:ext>
            </a:extLst>
          </p:cNvPr>
          <p:cNvSpPr>
            <a:spLocks noGrp="1"/>
          </p:cNvSpPr>
          <p:nvPr>
            <p:ph type="sldNum" sz="quarter" idx="5"/>
          </p:nvPr>
        </p:nvSpPr>
        <p:spPr/>
        <p:txBody>
          <a:bodyPr/>
          <a:lstStyle/>
          <a:p>
            <a:fld id="{7B262526-6F5A-42A2-8648-4C5AE5D80BE4}" type="slidenum">
              <a:rPr lang="LID4096" smtClean="0"/>
              <a:t>35</a:t>
            </a:fld>
            <a:endParaRPr lang="LID4096"/>
          </a:p>
        </p:txBody>
      </p:sp>
    </p:spTree>
    <p:extLst>
      <p:ext uri="{BB962C8B-B14F-4D97-AF65-F5344CB8AC3E}">
        <p14:creationId xmlns:p14="http://schemas.microsoft.com/office/powerpoint/2010/main" val="34293227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9C8E6-BB61-8DD6-D39C-6D97C1695633}"/>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1A5BC12F-7601-870E-C470-69ECBA2F5425}"/>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9CF3D02-CFD4-2AEE-447C-375C0F893639}"/>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063ACC5C-64E3-AC21-5DCA-93E0D257643C}"/>
              </a:ext>
            </a:extLst>
          </p:cNvPr>
          <p:cNvSpPr>
            <a:spLocks noGrp="1"/>
          </p:cNvSpPr>
          <p:nvPr>
            <p:ph type="sldNum" sz="quarter" idx="5"/>
          </p:nvPr>
        </p:nvSpPr>
        <p:spPr/>
        <p:txBody>
          <a:bodyPr/>
          <a:lstStyle/>
          <a:p>
            <a:fld id="{7B262526-6F5A-42A2-8648-4C5AE5D80BE4}" type="slidenum">
              <a:rPr lang="LID4096" smtClean="0"/>
              <a:t>36</a:t>
            </a:fld>
            <a:endParaRPr lang="LID4096"/>
          </a:p>
        </p:txBody>
      </p:sp>
    </p:spTree>
    <p:extLst>
      <p:ext uri="{BB962C8B-B14F-4D97-AF65-F5344CB8AC3E}">
        <p14:creationId xmlns:p14="http://schemas.microsoft.com/office/powerpoint/2010/main" val="42492226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72CCD-A1C9-04DC-F52B-71B1DAEB8DB8}"/>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890F7931-CD1B-AD81-D00A-DA01635CAE49}"/>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05791F41-23A2-B028-2DFB-AE7745111DC7}"/>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086E4A30-68CB-9D4E-D62E-00D242229197}"/>
              </a:ext>
            </a:extLst>
          </p:cNvPr>
          <p:cNvSpPr>
            <a:spLocks noGrp="1"/>
          </p:cNvSpPr>
          <p:nvPr>
            <p:ph type="sldNum" sz="quarter" idx="5"/>
          </p:nvPr>
        </p:nvSpPr>
        <p:spPr/>
        <p:txBody>
          <a:bodyPr/>
          <a:lstStyle/>
          <a:p>
            <a:fld id="{7B262526-6F5A-42A2-8648-4C5AE5D80BE4}" type="slidenum">
              <a:rPr lang="LID4096" smtClean="0"/>
              <a:t>37</a:t>
            </a:fld>
            <a:endParaRPr lang="LID4096"/>
          </a:p>
        </p:txBody>
      </p:sp>
    </p:spTree>
    <p:extLst>
      <p:ext uri="{BB962C8B-B14F-4D97-AF65-F5344CB8AC3E}">
        <p14:creationId xmlns:p14="http://schemas.microsoft.com/office/powerpoint/2010/main" val="3068079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DDBBC-28B9-37D4-D999-94D21E180D6C}"/>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D36E23A1-B944-575C-CC90-04CC9CB34D22}"/>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144D799-90AB-01DB-CC1E-9A434EE86CAD}"/>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B89232B4-A547-6070-0D1E-472A051DF43A}"/>
              </a:ext>
            </a:extLst>
          </p:cNvPr>
          <p:cNvSpPr>
            <a:spLocks noGrp="1"/>
          </p:cNvSpPr>
          <p:nvPr>
            <p:ph type="sldNum" sz="quarter" idx="5"/>
          </p:nvPr>
        </p:nvSpPr>
        <p:spPr/>
        <p:txBody>
          <a:bodyPr/>
          <a:lstStyle/>
          <a:p>
            <a:fld id="{7B262526-6F5A-42A2-8648-4C5AE5D80BE4}" type="slidenum">
              <a:rPr lang="LID4096" smtClean="0"/>
              <a:t>38</a:t>
            </a:fld>
            <a:endParaRPr lang="LID4096"/>
          </a:p>
        </p:txBody>
      </p:sp>
    </p:spTree>
    <p:extLst>
      <p:ext uri="{BB962C8B-B14F-4D97-AF65-F5344CB8AC3E}">
        <p14:creationId xmlns:p14="http://schemas.microsoft.com/office/powerpoint/2010/main" val="36758357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F174B-E2E0-533D-0487-270BF7F4AD5A}"/>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980CB3F6-102F-3C77-3FAA-BB7D38C1C12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3ED5DED9-7850-9D70-BD2A-E3CCF36D7997}"/>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8628AB5B-8808-DE06-F1AC-24B15FAADE03}"/>
              </a:ext>
            </a:extLst>
          </p:cNvPr>
          <p:cNvSpPr>
            <a:spLocks noGrp="1"/>
          </p:cNvSpPr>
          <p:nvPr>
            <p:ph type="sldNum" sz="quarter" idx="5"/>
          </p:nvPr>
        </p:nvSpPr>
        <p:spPr/>
        <p:txBody>
          <a:bodyPr/>
          <a:lstStyle/>
          <a:p>
            <a:fld id="{7B262526-6F5A-42A2-8648-4C5AE5D80BE4}" type="slidenum">
              <a:rPr lang="LID4096" smtClean="0"/>
              <a:t>39</a:t>
            </a:fld>
            <a:endParaRPr lang="LID4096"/>
          </a:p>
        </p:txBody>
      </p:sp>
    </p:spTree>
    <p:extLst>
      <p:ext uri="{BB962C8B-B14F-4D97-AF65-F5344CB8AC3E}">
        <p14:creationId xmlns:p14="http://schemas.microsoft.com/office/powerpoint/2010/main" val="4222638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C479C-D767-62A2-46AB-1A9B279C621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CB4E876A-DF8A-814B-65F6-B4EC1430AF6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7DC26EAE-ADF7-63F3-ACB5-440799C2D43B}"/>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C299C6D3-5509-2A33-371F-92657E9E576A}"/>
              </a:ext>
            </a:extLst>
          </p:cNvPr>
          <p:cNvSpPr>
            <a:spLocks noGrp="1"/>
          </p:cNvSpPr>
          <p:nvPr>
            <p:ph type="sldNum" sz="quarter" idx="5"/>
          </p:nvPr>
        </p:nvSpPr>
        <p:spPr/>
        <p:txBody>
          <a:bodyPr/>
          <a:lstStyle/>
          <a:p>
            <a:fld id="{7B262526-6F5A-42A2-8648-4C5AE5D80BE4}" type="slidenum">
              <a:rPr lang="LID4096" smtClean="0"/>
              <a:t>4</a:t>
            </a:fld>
            <a:endParaRPr lang="LID4096"/>
          </a:p>
        </p:txBody>
      </p:sp>
    </p:spTree>
    <p:extLst>
      <p:ext uri="{BB962C8B-B14F-4D97-AF65-F5344CB8AC3E}">
        <p14:creationId xmlns:p14="http://schemas.microsoft.com/office/powerpoint/2010/main" val="2762367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019D4-ED2F-3544-9D68-E05FEDC34C07}"/>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C897E50A-D539-A46E-A96B-1F6474E2ED9D}"/>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B9429E98-C473-0167-933A-B7C92B965D4C}"/>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739AEB16-50D4-1472-D85B-0C54FE56F98D}"/>
              </a:ext>
            </a:extLst>
          </p:cNvPr>
          <p:cNvSpPr>
            <a:spLocks noGrp="1"/>
          </p:cNvSpPr>
          <p:nvPr>
            <p:ph type="sldNum" sz="quarter" idx="5"/>
          </p:nvPr>
        </p:nvSpPr>
        <p:spPr/>
        <p:txBody>
          <a:bodyPr/>
          <a:lstStyle/>
          <a:p>
            <a:fld id="{7B262526-6F5A-42A2-8648-4C5AE5D80BE4}" type="slidenum">
              <a:rPr lang="LID4096" smtClean="0"/>
              <a:t>5</a:t>
            </a:fld>
            <a:endParaRPr lang="LID4096"/>
          </a:p>
        </p:txBody>
      </p:sp>
    </p:spTree>
    <p:extLst>
      <p:ext uri="{BB962C8B-B14F-4D97-AF65-F5344CB8AC3E}">
        <p14:creationId xmlns:p14="http://schemas.microsoft.com/office/powerpoint/2010/main" val="1194700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2945F-E25B-A315-0455-84EAF7091DFF}"/>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E7B30D53-D001-462D-3A10-61B37B115E21}"/>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6D50673-BA47-EBB6-4215-07F9274767E7}"/>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8C07E4A7-8E19-3B77-491D-E3A6C496C1AF}"/>
              </a:ext>
            </a:extLst>
          </p:cNvPr>
          <p:cNvSpPr>
            <a:spLocks noGrp="1"/>
          </p:cNvSpPr>
          <p:nvPr>
            <p:ph type="sldNum" sz="quarter" idx="5"/>
          </p:nvPr>
        </p:nvSpPr>
        <p:spPr/>
        <p:txBody>
          <a:bodyPr/>
          <a:lstStyle/>
          <a:p>
            <a:fld id="{7B262526-6F5A-42A2-8648-4C5AE5D80BE4}" type="slidenum">
              <a:rPr lang="LID4096" smtClean="0"/>
              <a:t>6</a:t>
            </a:fld>
            <a:endParaRPr lang="LID4096"/>
          </a:p>
        </p:txBody>
      </p:sp>
    </p:spTree>
    <p:extLst>
      <p:ext uri="{BB962C8B-B14F-4D97-AF65-F5344CB8AC3E}">
        <p14:creationId xmlns:p14="http://schemas.microsoft.com/office/powerpoint/2010/main" val="408082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6CADA-E833-C661-C6CA-F76AA8E4DBB6}"/>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056DF473-6AE7-0FAA-DDBD-E01EC4648BBC}"/>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74409D0-0F1F-D437-84B1-A8138BFA77F8}"/>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4C7232C5-0871-CD38-B7C0-99EED3957E6D}"/>
              </a:ext>
            </a:extLst>
          </p:cNvPr>
          <p:cNvSpPr>
            <a:spLocks noGrp="1"/>
          </p:cNvSpPr>
          <p:nvPr>
            <p:ph type="sldNum" sz="quarter" idx="5"/>
          </p:nvPr>
        </p:nvSpPr>
        <p:spPr/>
        <p:txBody>
          <a:bodyPr/>
          <a:lstStyle/>
          <a:p>
            <a:fld id="{7B262526-6F5A-42A2-8648-4C5AE5D80BE4}" type="slidenum">
              <a:rPr lang="LID4096" smtClean="0"/>
              <a:t>7</a:t>
            </a:fld>
            <a:endParaRPr lang="LID4096"/>
          </a:p>
        </p:txBody>
      </p:sp>
    </p:spTree>
    <p:extLst>
      <p:ext uri="{BB962C8B-B14F-4D97-AF65-F5344CB8AC3E}">
        <p14:creationId xmlns:p14="http://schemas.microsoft.com/office/powerpoint/2010/main" val="2822932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30BD1-D94D-2D3F-C925-C63DE5C9BCA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D9D6A0CB-473A-8BB7-1D48-050FA07263DE}"/>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6BB2A36B-13D0-B0D4-DF13-86161F30F604}"/>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6D01714A-0681-E9CA-F764-FA418353A3DD}"/>
              </a:ext>
            </a:extLst>
          </p:cNvPr>
          <p:cNvSpPr>
            <a:spLocks noGrp="1"/>
          </p:cNvSpPr>
          <p:nvPr>
            <p:ph type="sldNum" sz="quarter" idx="5"/>
          </p:nvPr>
        </p:nvSpPr>
        <p:spPr/>
        <p:txBody>
          <a:bodyPr/>
          <a:lstStyle/>
          <a:p>
            <a:fld id="{7B262526-6F5A-42A2-8648-4C5AE5D80BE4}" type="slidenum">
              <a:rPr lang="LID4096" smtClean="0"/>
              <a:t>9</a:t>
            </a:fld>
            <a:endParaRPr lang="LID4096"/>
          </a:p>
        </p:txBody>
      </p:sp>
    </p:spTree>
    <p:extLst>
      <p:ext uri="{BB962C8B-B14F-4D97-AF65-F5344CB8AC3E}">
        <p14:creationId xmlns:p14="http://schemas.microsoft.com/office/powerpoint/2010/main" val="314375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CE9DA-FC28-5905-8E9F-67380649BC26}"/>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EF08F3E6-1547-CE44-B6CD-EEEEB39A8660}"/>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736B27D4-0679-7521-6C89-BDAA2473EB45}"/>
              </a:ext>
            </a:extLst>
          </p:cNvPr>
          <p:cNvSpPr>
            <a:spLocks noGrp="1"/>
          </p:cNvSpPr>
          <p:nvPr>
            <p:ph type="body" idx="1"/>
          </p:nvPr>
        </p:nvSpPr>
        <p:spPr/>
        <p:txBody>
          <a:bodyPr/>
          <a:lstStyle/>
          <a:p>
            <a:endParaRPr lang="LID4096"/>
          </a:p>
        </p:txBody>
      </p:sp>
      <p:sp>
        <p:nvSpPr>
          <p:cNvPr id="4" name="Номер слайда 3">
            <a:extLst>
              <a:ext uri="{FF2B5EF4-FFF2-40B4-BE49-F238E27FC236}">
                <a16:creationId xmlns:a16="http://schemas.microsoft.com/office/drawing/2014/main" id="{262F2F17-0142-39BB-5142-BBF9C11BC0ED}"/>
              </a:ext>
            </a:extLst>
          </p:cNvPr>
          <p:cNvSpPr>
            <a:spLocks noGrp="1"/>
          </p:cNvSpPr>
          <p:nvPr>
            <p:ph type="sldNum" sz="quarter" idx="5"/>
          </p:nvPr>
        </p:nvSpPr>
        <p:spPr/>
        <p:txBody>
          <a:bodyPr/>
          <a:lstStyle/>
          <a:p>
            <a:fld id="{7B262526-6F5A-42A2-8648-4C5AE5D80BE4}" type="slidenum">
              <a:rPr lang="LID4096" smtClean="0"/>
              <a:t>10</a:t>
            </a:fld>
            <a:endParaRPr lang="LID4096"/>
          </a:p>
        </p:txBody>
      </p:sp>
    </p:spTree>
    <p:extLst>
      <p:ext uri="{BB962C8B-B14F-4D97-AF65-F5344CB8AC3E}">
        <p14:creationId xmlns:p14="http://schemas.microsoft.com/office/powerpoint/2010/main" val="421094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7068F5-BEF0-657F-F031-BCA79C804AA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LID4096"/>
          </a:p>
        </p:txBody>
      </p:sp>
      <p:sp>
        <p:nvSpPr>
          <p:cNvPr id="3" name="Подзаголовок 2">
            <a:extLst>
              <a:ext uri="{FF2B5EF4-FFF2-40B4-BE49-F238E27FC236}">
                <a16:creationId xmlns:a16="http://schemas.microsoft.com/office/drawing/2014/main" id="{0E8A549A-A971-89EB-EA04-7E7BBAC0BF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LID4096"/>
          </a:p>
        </p:txBody>
      </p:sp>
      <p:sp>
        <p:nvSpPr>
          <p:cNvPr id="4" name="Дата 3">
            <a:extLst>
              <a:ext uri="{FF2B5EF4-FFF2-40B4-BE49-F238E27FC236}">
                <a16:creationId xmlns:a16="http://schemas.microsoft.com/office/drawing/2014/main" id="{FA3C8E81-10B8-B19A-7977-D09B0EAB9713}"/>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3443DD80-8D73-7B93-BF87-9823F1AD7A49}"/>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F489AD0D-8CCF-7D67-CF7E-149BD3CD1A31}"/>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1751057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F647C7-9157-9ED8-AA14-F3BF477251FF}"/>
              </a:ext>
            </a:extLst>
          </p:cNvPr>
          <p:cNvSpPr>
            <a:spLocks noGrp="1"/>
          </p:cNvSpPr>
          <p:nvPr>
            <p:ph type="title"/>
          </p:nvPr>
        </p:nvSpPr>
        <p:spPr/>
        <p:txBody>
          <a:bodyPr/>
          <a:lstStyle/>
          <a:p>
            <a:r>
              <a:rPr lang="ru-RU"/>
              <a:t>Образец заголовка</a:t>
            </a:r>
            <a:endParaRPr lang="LID4096"/>
          </a:p>
        </p:txBody>
      </p:sp>
      <p:sp>
        <p:nvSpPr>
          <p:cNvPr id="3" name="Вертикальный текст 2">
            <a:extLst>
              <a:ext uri="{FF2B5EF4-FFF2-40B4-BE49-F238E27FC236}">
                <a16:creationId xmlns:a16="http://schemas.microsoft.com/office/drawing/2014/main" id="{DFEC3931-F992-D5EB-20AC-8968127E4039}"/>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E6C26E3B-7C21-B2FF-3E3C-57C4248C8AC1}"/>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90E738E1-97CA-3786-4940-F245534CF024}"/>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2F0EF964-30B6-7B09-8599-02598A73D825}"/>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381273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AC3A4935-B997-F5EF-7A51-9DC89DE5E7F5}"/>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LID4096"/>
          </a:p>
        </p:txBody>
      </p:sp>
      <p:sp>
        <p:nvSpPr>
          <p:cNvPr id="3" name="Вертикальный текст 2">
            <a:extLst>
              <a:ext uri="{FF2B5EF4-FFF2-40B4-BE49-F238E27FC236}">
                <a16:creationId xmlns:a16="http://schemas.microsoft.com/office/drawing/2014/main" id="{4BC90D9C-BD73-A35B-E6C8-536A9C9DFC9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AE96222F-D0B2-25CB-4F2A-4901339693F9}"/>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41E807FC-BD46-6A08-AFF6-CC5F9626F5EB}"/>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712DA803-484B-5F45-7009-39071325E24B}"/>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3131209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BE072D-DAB6-245D-8EE6-D59E0E3327F6}"/>
              </a:ext>
            </a:extLst>
          </p:cNvPr>
          <p:cNvSpPr>
            <a:spLocks noGrp="1"/>
          </p:cNvSpPr>
          <p:nvPr>
            <p:ph type="title"/>
          </p:nvPr>
        </p:nvSpPr>
        <p:spPr/>
        <p:txBody>
          <a:bodyPr/>
          <a:lstStyle/>
          <a:p>
            <a:r>
              <a:rPr lang="ru-RU"/>
              <a:t>Образец заголовка</a:t>
            </a:r>
            <a:endParaRPr lang="LID4096"/>
          </a:p>
        </p:txBody>
      </p:sp>
      <p:sp>
        <p:nvSpPr>
          <p:cNvPr id="3" name="Объект 2">
            <a:extLst>
              <a:ext uri="{FF2B5EF4-FFF2-40B4-BE49-F238E27FC236}">
                <a16:creationId xmlns:a16="http://schemas.microsoft.com/office/drawing/2014/main" id="{FE95993F-A056-0FDA-F202-2B7A7ED89AAA}"/>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70988725-7F76-B991-B64A-557BF31022C5}"/>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8E3A234A-51DE-176E-2726-94B3B988E9FF}"/>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6D868D06-1433-D2DD-4EDF-D95D9CB66583}"/>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4192303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EDF417-1434-8A6B-2213-C0FA0FEDB3D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LID4096"/>
          </a:p>
        </p:txBody>
      </p:sp>
      <p:sp>
        <p:nvSpPr>
          <p:cNvPr id="3" name="Текст 2">
            <a:extLst>
              <a:ext uri="{FF2B5EF4-FFF2-40B4-BE49-F238E27FC236}">
                <a16:creationId xmlns:a16="http://schemas.microsoft.com/office/drawing/2014/main" id="{F9BA489C-77CC-53E9-2B20-219C842697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13232DF-D087-E030-076B-BB88F5A078EF}"/>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2F367036-6D23-FC36-B524-44242E9D990D}"/>
              </a:ext>
            </a:extLst>
          </p:cNvPr>
          <p:cNvSpPr>
            <a:spLocks noGrp="1"/>
          </p:cNvSpPr>
          <p:nvPr>
            <p:ph type="ftr" sz="quarter" idx="11"/>
          </p:nvPr>
        </p:nvSpPr>
        <p:spPr/>
        <p:txBody>
          <a:bodyPr/>
          <a:lstStyle/>
          <a:p>
            <a:endParaRPr lang="LID4096"/>
          </a:p>
        </p:txBody>
      </p:sp>
      <p:sp>
        <p:nvSpPr>
          <p:cNvPr id="6" name="Номер слайда 5">
            <a:extLst>
              <a:ext uri="{FF2B5EF4-FFF2-40B4-BE49-F238E27FC236}">
                <a16:creationId xmlns:a16="http://schemas.microsoft.com/office/drawing/2014/main" id="{A266D4A0-9C2B-C8BC-F83C-674A408CC599}"/>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136060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69A97C-27A6-7F2C-2003-44CBE8C957DA}"/>
              </a:ext>
            </a:extLst>
          </p:cNvPr>
          <p:cNvSpPr>
            <a:spLocks noGrp="1"/>
          </p:cNvSpPr>
          <p:nvPr>
            <p:ph type="title"/>
          </p:nvPr>
        </p:nvSpPr>
        <p:spPr/>
        <p:txBody>
          <a:bodyPr/>
          <a:lstStyle/>
          <a:p>
            <a:r>
              <a:rPr lang="ru-RU"/>
              <a:t>Образец заголовка</a:t>
            </a:r>
            <a:endParaRPr lang="LID4096"/>
          </a:p>
        </p:txBody>
      </p:sp>
      <p:sp>
        <p:nvSpPr>
          <p:cNvPr id="3" name="Объект 2">
            <a:extLst>
              <a:ext uri="{FF2B5EF4-FFF2-40B4-BE49-F238E27FC236}">
                <a16:creationId xmlns:a16="http://schemas.microsoft.com/office/drawing/2014/main" id="{FD2870D7-EF52-AB8B-9F85-B27348908CB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Объект 3">
            <a:extLst>
              <a:ext uri="{FF2B5EF4-FFF2-40B4-BE49-F238E27FC236}">
                <a16:creationId xmlns:a16="http://schemas.microsoft.com/office/drawing/2014/main" id="{AD2C38C2-6258-9B92-F771-C19693EC62A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5" name="Дата 4">
            <a:extLst>
              <a:ext uri="{FF2B5EF4-FFF2-40B4-BE49-F238E27FC236}">
                <a16:creationId xmlns:a16="http://schemas.microsoft.com/office/drawing/2014/main" id="{A60C3A09-BCCF-2E3B-CD32-4A3B5D590C45}"/>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6" name="Нижний колонтитул 5">
            <a:extLst>
              <a:ext uri="{FF2B5EF4-FFF2-40B4-BE49-F238E27FC236}">
                <a16:creationId xmlns:a16="http://schemas.microsoft.com/office/drawing/2014/main" id="{E72936E2-B915-8E61-F5BA-39F453F56736}"/>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122F7918-CBEC-40D5-1B28-E80A03430833}"/>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1874180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B6C633-D79F-7D9D-DAF0-C981F0A42F8B}"/>
              </a:ext>
            </a:extLst>
          </p:cNvPr>
          <p:cNvSpPr>
            <a:spLocks noGrp="1"/>
          </p:cNvSpPr>
          <p:nvPr>
            <p:ph type="title"/>
          </p:nvPr>
        </p:nvSpPr>
        <p:spPr>
          <a:xfrm>
            <a:off x="839788" y="365125"/>
            <a:ext cx="10515600" cy="1325563"/>
          </a:xfrm>
        </p:spPr>
        <p:txBody>
          <a:bodyPr/>
          <a:lstStyle/>
          <a:p>
            <a:r>
              <a:rPr lang="ru-RU"/>
              <a:t>Образец заголовка</a:t>
            </a:r>
            <a:endParaRPr lang="LID4096"/>
          </a:p>
        </p:txBody>
      </p:sp>
      <p:sp>
        <p:nvSpPr>
          <p:cNvPr id="3" name="Текст 2">
            <a:extLst>
              <a:ext uri="{FF2B5EF4-FFF2-40B4-BE49-F238E27FC236}">
                <a16:creationId xmlns:a16="http://schemas.microsoft.com/office/drawing/2014/main" id="{C844070F-133D-8293-57EC-AFB257DF28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280383C-9FC2-943B-7A37-7E9FC756CCE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5" name="Текст 4">
            <a:extLst>
              <a:ext uri="{FF2B5EF4-FFF2-40B4-BE49-F238E27FC236}">
                <a16:creationId xmlns:a16="http://schemas.microsoft.com/office/drawing/2014/main" id="{A115F81C-9FE5-1D63-60E4-D1488B7608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B752744-0394-CEA2-B23D-7BB73D914C3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7" name="Дата 6">
            <a:extLst>
              <a:ext uri="{FF2B5EF4-FFF2-40B4-BE49-F238E27FC236}">
                <a16:creationId xmlns:a16="http://schemas.microsoft.com/office/drawing/2014/main" id="{E16761A2-A507-8EBB-963A-1A23AD93D108}"/>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8" name="Нижний колонтитул 7">
            <a:extLst>
              <a:ext uri="{FF2B5EF4-FFF2-40B4-BE49-F238E27FC236}">
                <a16:creationId xmlns:a16="http://schemas.microsoft.com/office/drawing/2014/main" id="{BC136BED-A0CC-8DF2-B4DD-5A47F9D74EEC}"/>
              </a:ext>
            </a:extLst>
          </p:cNvPr>
          <p:cNvSpPr>
            <a:spLocks noGrp="1"/>
          </p:cNvSpPr>
          <p:nvPr>
            <p:ph type="ftr" sz="quarter" idx="11"/>
          </p:nvPr>
        </p:nvSpPr>
        <p:spPr/>
        <p:txBody>
          <a:bodyPr/>
          <a:lstStyle/>
          <a:p>
            <a:endParaRPr lang="LID4096"/>
          </a:p>
        </p:txBody>
      </p:sp>
      <p:sp>
        <p:nvSpPr>
          <p:cNvPr id="9" name="Номер слайда 8">
            <a:extLst>
              <a:ext uri="{FF2B5EF4-FFF2-40B4-BE49-F238E27FC236}">
                <a16:creationId xmlns:a16="http://schemas.microsoft.com/office/drawing/2014/main" id="{6FB6B75C-7D13-9E7A-E18D-7F890DC6E45A}"/>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42248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DF2E65-BBA0-672A-43F8-EE0D7A592D24}"/>
              </a:ext>
            </a:extLst>
          </p:cNvPr>
          <p:cNvSpPr>
            <a:spLocks noGrp="1"/>
          </p:cNvSpPr>
          <p:nvPr>
            <p:ph type="title"/>
          </p:nvPr>
        </p:nvSpPr>
        <p:spPr/>
        <p:txBody>
          <a:bodyPr/>
          <a:lstStyle/>
          <a:p>
            <a:r>
              <a:rPr lang="ru-RU"/>
              <a:t>Образец заголовка</a:t>
            </a:r>
            <a:endParaRPr lang="LID4096"/>
          </a:p>
        </p:txBody>
      </p:sp>
      <p:sp>
        <p:nvSpPr>
          <p:cNvPr id="3" name="Дата 2">
            <a:extLst>
              <a:ext uri="{FF2B5EF4-FFF2-40B4-BE49-F238E27FC236}">
                <a16:creationId xmlns:a16="http://schemas.microsoft.com/office/drawing/2014/main" id="{95914CE8-05C2-21AA-F7B5-7A86954FA0EB}"/>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4" name="Нижний колонтитул 3">
            <a:extLst>
              <a:ext uri="{FF2B5EF4-FFF2-40B4-BE49-F238E27FC236}">
                <a16:creationId xmlns:a16="http://schemas.microsoft.com/office/drawing/2014/main" id="{7A504D28-2F0D-F7B1-F87F-A4E9B3029BEC}"/>
              </a:ext>
            </a:extLst>
          </p:cNvPr>
          <p:cNvSpPr>
            <a:spLocks noGrp="1"/>
          </p:cNvSpPr>
          <p:nvPr>
            <p:ph type="ftr" sz="quarter" idx="11"/>
          </p:nvPr>
        </p:nvSpPr>
        <p:spPr/>
        <p:txBody>
          <a:bodyPr/>
          <a:lstStyle/>
          <a:p>
            <a:endParaRPr lang="LID4096"/>
          </a:p>
        </p:txBody>
      </p:sp>
      <p:sp>
        <p:nvSpPr>
          <p:cNvPr id="5" name="Номер слайда 4">
            <a:extLst>
              <a:ext uri="{FF2B5EF4-FFF2-40B4-BE49-F238E27FC236}">
                <a16:creationId xmlns:a16="http://schemas.microsoft.com/office/drawing/2014/main" id="{7DAF4C7D-E0A3-8D7C-F0B6-AF229110D958}"/>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1651512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FE2B3D5-D0BF-42E8-FDDE-C3C9F76C3EEA}"/>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3" name="Нижний колонтитул 2">
            <a:extLst>
              <a:ext uri="{FF2B5EF4-FFF2-40B4-BE49-F238E27FC236}">
                <a16:creationId xmlns:a16="http://schemas.microsoft.com/office/drawing/2014/main" id="{FC4AEAF2-8F47-6F23-0C1C-749E6EEF31E9}"/>
              </a:ext>
            </a:extLst>
          </p:cNvPr>
          <p:cNvSpPr>
            <a:spLocks noGrp="1"/>
          </p:cNvSpPr>
          <p:nvPr>
            <p:ph type="ftr" sz="quarter" idx="11"/>
          </p:nvPr>
        </p:nvSpPr>
        <p:spPr/>
        <p:txBody>
          <a:bodyPr/>
          <a:lstStyle/>
          <a:p>
            <a:endParaRPr lang="LID4096"/>
          </a:p>
        </p:txBody>
      </p:sp>
      <p:sp>
        <p:nvSpPr>
          <p:cNvPr id="4" name="Номер слайда 3">
            <a:extLst>
              <a:ext uri="{FF2B5EF4-FFF2-40B4-BE49-F238E27FC236}">
                <a16:creationId xmlns:a16="http://schemas.microsoft.com/office/drawing/2014/main" id="{4DF094AE-54D4-E9DC-D7B1-BCF23E856037}"/>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181147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2F6632-466B-2FC3-373D-B9A7F3C3CC2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LID4096"/>
          </a:p>
        </p:txBody>
      </p:sp>
      <p:sp>
        <p:nvSpPr>
          <p:cNvPr id="3" name="Объект 2">
            <a:extLst>
              <a:ext uri="{FF2B5EF4-FFF2-40B4-BE49-F238E27FC236}">
                <a16:creationId xmlns:a16="http://schemas.microsoft.com/office/drawing/2014/main" id="{273F1AB1-CD9D-EB2E-5446-7936F67AB4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Текст 3">
            <a:extLst>
              <a:ext uri="{FF2B5EF4-FFF2-40B4-BE49-F238E27FC236}">
                <a16:creationId xmlns:a16="http://schemas.microsoft.com/office/drawing/2014/main" id="{645B6EFD-D86E-03FC-7D2D-42CB72D156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E1C13C5-1DF9-6E1B-C4A6-697D07710591}"/>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6" name="Нижний колонтитул 5">
            <a:extLst>
              <a:ext uri="{FF2B5EF4-FFF2-40B4-BE49-F238E27FC236}">
                <a16:creationId xmlns:a16="http://schemas.microsoft.com/office/drawing/2014/main" id="{4C0E7C9B-09E8-0286-B187-E3C90F097D31}"/>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94DB169C-0BAC-0305-5B65-4A5C01C6C3A4}"/>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996375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DC3E2B-2E5B-0013-05A0-2998CBDF010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LID4096"/>
          </a:p>
        </p:txBody>
      </p:sp>
      <p:sp>
        <p:nvSpPr>
          <p:cNvPr id="3" name="Рисунок 2">
            <a:extLst>
              <a:ext uri="{FF2B5EF4-FFF2-40B4-BE49-F238E27FC236}">
                <a16:creationId xmlns:a16="http://schemas.microsoft.com/office/drawing/2014/main" id="{D7E0A091-E851-3B17-1FE5-2A01980FCC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Текст 3">
            <a:extLst>
              <a:ext uri="{FF2B5EF4-FFF2-40B4-BE49-F238E27FC236}">
                <a16:creationId xmlns:a16="http://schemas.microsoft.com/office/drawing/2014/main" id="{3E967042-C16C-5C8F-D4BB-BB201ED563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A1937B9-48BD-4B0D-342D-DC09F201BA87}"/>
              </a:ext>
            </a:extLst>
          </p:cNvPr>
          <p:cNvSpPr>
            <a:spLocks noGrp="1"/>
          </p:cNvSpPr>
          <p:nvPr>
            <p:ph type="dt" sz="half" idx="10"/>
          </p:nvPr>
        </p:nvSpPr>
        <p:spPr/>
        <p:txBody>
          <a:bodyPr/>
          <a:lstStyle/>
          <a:p>
            <a:fld id="{8CE76776-2B0A-4FE5-934F-1B4B8E85D423}" type="datetimeFigureOut">
              <a:rPr lang="LID4096" smtClean="0"/>
              <a:t>04/15/2025</a:t>
            </a:fld>
            <a:endParaRPr lang="LID4096"/>
          </a:p>
        </p:txBody>
      </p:sp>
      <p:sp>
        <p:nvSpPr>
          <p:cNvPr id="6" name="Нижний колонтитул 5">
            <a:extLst>
              <a:ext uri="{FF2B5EF4-FFF2-40B4-BE49-F238E27FC236}">
                <a16:creationId xmlns:a16="http://schemas.microsoft.com/office/drawing/2014/main" id="{DF9F4808-8875-7CB1-E810-202C7E7C46FD}"/>
              </a:ext>
            </a:extLst>
          </p:cNvPr>
          <p:cNvSpPr>
            <a:spLocks noGrp="1"/>
          </p:cNvSpPr>
          <p:nvPr>
            <p:ph type="ftr" sz="quarter" idx="11"/>
          </p:nvPr>
        </p:nvSpPr>
        <p:spPr/>
        <p:txBody>
          <a:bodyPr/>
          <a:lstStyle/>
          <a:p>
            <a:endParaRPr lang="LID4096"/>
          </a:p>
        </p:txBody>
      </p:sp>
      <p:sp>
        <p:nvSpPr>
          <p:cNvPr id="7" name="Номер слайда 6">
            <a:extLst>
              <a:ext uri="{FF2B5EF4-FFF2-40B4-BE49-F238E27FC236}">
                <a16:creationId xmlns:a16="http://schemas.microsoft.com/office/drawing/2014/main" id="{B820F2F7-924A-311E-7670-8B8028182E6F}"/>
              </a:ext>
            </a:extLst>
          </p:cNvPr>
          <p:cNvSpPr>
            <a:spLocks noGrp="1"/>
          </p:cNvSpPr>
          <p:nvPr>
            <p:ph type="sldNum" sz="quarter" idx="12"/>
          </p:nvPr>
        </p:nvSpPr>
        <p:spPr/>
        <p:txBody>
          <a:bodyPr/>
          <a:lstStyle/>
          <a:p>
            <a:fld id="{D368283F-5AAB-46EF-A797-473112C5C63F}" type="slidenum">
              <a:rPr lang="LID4096" smtClean="0"/>
              <a:t>‹#›</a:t>
            </a:fld>
            <a:endParaRPr lang="LID4096"/>
          </a:p>
        </p:txBody>
      </p:sp>
    </p:spTree>
    <p:extLst>
      <p:ext uri="{BB962C8B-B14F-4D97-AF65-F5344CB8AC3E}">
        <p14:creationId xmlns:p14="http://schemas.microsoft.com/office/powerpoint/2010/main" val="32289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89058D-30A6-8706-B9B1-14E0D755E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LID4096"/>
          </a:p>
        </p:txBody>
      </p:sp>
      <p:sp>
        <p:nvSpPr>
          <p:cNvPr id="3" name="Текст 2">
            <a:extLst>
              <a:ext uri="{FF2B5EF4-FFF2-40B4-BE49-F238E27FC236}">
                <a16:creationId xmlns:a16="http://schemas.microsoft.com/office/drawing/2014/main" id="{E956002A-E5C0-16A7-E260-0A8AFC02C8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LID4096"/>
          </a:p>
        </p:txBody>
      </p:sp>
      <p:sp>
        <p:nvSpPr>
          <p:cNvPr id="4" name="Дата 3">
            <a:extLst>
              <a:ext uri="{FF2B5EF4-FFF2-40B4-BE49-F238E27FC236}">
                <a16:creationId xmlns:a16="http://schemas.microsoft.com/office/drawing/2014/main" id="{66A768DD-7780-D5BD-224A-A1A1F037F7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E76776-2B0A-4FE5-934F-1B4B8E85D423}" type="datetimeFigureOut">
              <a:rPr lang="LID4096" smtClean="0"/>
              <a:t>04/15/2025</a:t>
            </a:fld>
            <a:endParaRPr lang="LID4096"/>
          </a:p>
        </p:txBody>
      </p:sp>
      <p:sp>
        <p:nvSpPr>
          <p:cNvPr id="5" name="Нижний колонтитул 4">
            <a:extLst>
              <a:ext uri="{FF2B5EF4-FFF2-40B4-BE49-F238E27FC236}">
                <a16:creationId xmlns:a16="http://schemas.microsoft.com/office/drawing/2014/main" id="{7E22AF0F-C882-94D1-5BD1-D5873CD8F1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Номер слайда 5">
            <a:extLst>
              <a:ext uri="{FF2B5EF4-FFF2-40B4-BE49-F238E27FC236}">
                <a16:creationId xmlns:a16="http://schemas.microsoft.com/office/drawing/2014/main" id="{96449F46-2DFB-0D16-0031-60D69F577E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8283F-5AAB-46EF-A797-473112C5C63F}" type="slidenum">
              <a:rPr lang="LID4096" smtClean="0"/>
              <a:t>‹#›</a:t>
            </a:fld>
            <a:endParaRPr lang="LID4096"/>
          </a:p>
        </p:txBody>
      </p:sp>
    </p:spTree>
    <p:extLst>
      <p:ext uri="{BB962C8B-B14F-4D97-AF65-F5344CB8AC3E}">
        <p14:creationId xmlns:p14="http://schemas.microsoft.com/office/powerpoint/2010/main" val="2036054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vkolisnyk08@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tvkolisnyk@ukr.net"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drive.google.com/drive/folders/1ICN6JYwa7XcWnG_tExzM-Sb6qk3f6dmI"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me.gov.ua/Documents/Detail?lang=uk-UA&amp;id=99515de8-4512-4941-afaa-ca5887a9b4f4&amp;title=PerelikPriiniatnikhKrain"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3786-20#Text"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zakon.rada.gov.ua/laws/show/984_008-24#n2"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hyperlink" Target="https://me.gov.ua/Documents/Detail?lang=uk-UA&amp;id=99515de8-4512-4941-afaa-ca5887a9b4f4&amp;title=PerelikPriiniatnikhKrain"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me.gov.ua/Documents/Detail?lang=uk-UA&amp;id=99515de8-4512-4941-afaa-ca5887a9b4f4&amp;title=PerelikPriiniatnikhKrain" TargetMode="External"/><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mailto:tvkolisnyk08@gmail.com" TargetMode="External"/><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tvkolisnyk@ukr.net"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244-2024-%D1%80#Text"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ukrainefacility.me.gov.ua/"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zakon.rada.gov.ua/laws/show/1318-2024-%D0%BF#Text"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NH_vf1F0AT8&amp;t=6673s"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s://www.sanctionsmap.eu/#/main"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e.gov.ua/InfoRez/Details/186f4303-8dbc-4a4e-87e0-48c02823731c?lang=uk-UA" TargetMode="External"/><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dzplatforma.com.ua/article/18206-zakupivli-z-instrumentom-ukraine-facility" TargetMode="External"/><Relationship Id="rId5" Type="http://schemas.openxmlformats.org/officeDocument/2006/relationships/hyperlink" Target="https://me.gov.ua/InfoRez/Details/efb53190-f839-4ad9-bfd4-14e4fa9ef5a6?lang=uk-UA" TargetMode="External"/><Relationship Id="rId4" Type="http://schemas.openxmlformats.org/officeDocument/2006/relationships/hyperlink" Target="https://me.gov.ua/InfoRez/Details/f8ad7934-91ed-4484-985e-8eafaeb0b38d?lang=uk-U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D52C6-649A-9CC2-5770-244183AF9922}"/>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90DFB305-18A9-86C9-406C-4CB16169EFB2}"/>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68B223D-A5E1-515C-4CC6-BD925AC42D81}"/>
              </a:ext>
            </a:extLst>
          </p:cNvPr>
          <p:cNvSpPr txBox="1"/>
          <p:nvPr/>
        </p:nvSpPr>
        <p:spPr>
          <a:xfrm>
            <a:off x="628235" y="534729"/>
            <a:ext cx="10826346" cy="4185761"/>
          </a:xfrm>
          <a:prstGeom prst="rect">
            <a:avLst/>
          </a:prstGeom>
          <a:noFill/>
        </p:spPr>
        <p:txBody>
          <a:bodyPr wrap="square">
            <a:spAutoFit/>
          </a:bodyPr>
          <a:lstStyle/>
          <a:p>
            <a:pPr algn="ctr"/>
            <a:r>
              <a:rPr lang="uk-UA" sz="54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Оголошуємо закупівлю </a:t>
            </a:r>
          </a:p>
          <a:p>
            <a:pPr algn="ctr"/>
            <a:r>
              <a:rPr lang="uk-UA" sz="54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за інструментом </a:t>
            </a:r>
          </a:p>
          <a:p>
            <a:pPr algn="ctr"/>
            <a:r>
              <a:rPr lang="uk-UA" sz="5400" b="1" noProof="0" dirty="0" err="1">
                <a:solidFill>
                  <a:srgbClr val="71C24A"/>
                </a:solidFill>
                <a:latin typeface="Verdana" panose="020B0604030504040204" pitchFamily="34" charset="0"/>
                <a:ea typeface="Verdana" panose="020B0604030504040204" pitchFamily="34" charset="0"/>
                <a:cs typeface="Arial" panose="020B0604020202020204" pitchFamily="34" charset="0"/>
              </a:rPr>
              <a:t>Ukraine</a:t>
            </a:r>
            <a:r>
              <a:rPr lang="uk-UA" sz="54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 </a:t>
            </a:r>
            <a:r>
              <a:rPr lang="uk-UA" sz="5400" b="1" noProof="0" dirty="0" err="1">
                <a:solidFill>
                  <a:srgbClr val="71C24A"/>
                </a:solidFill>
                <a:latin typeface="Verdana" panose="020B0604030504040204" pitchFamily="34" charset="0"/>
                <a:ea typeface="Verdana" panose="020B0604030504040204" pitchFamily="34" charset="0"/>
                <a:cs typeface="Arial" panose="020B0604020202020204" pitchFamily="34" charset="0"/>
              </a:rPr>
              <a:t>Facility</a:t>
            </a:r>
            <a:r>
              <a:rPr lang="uk-UA" sz="54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 — </a:t>
            </a:r>
          </a:p>
          <a:p>
            <a:pPr algn="ctr"/>
            <a:r>
              <a:rPr lang="uk-UA" sz="54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крок за кроком</a:t>
            </a:r>
            <a:endParaRPr lang="uk-UA" sz="54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a:p>
            <a:pPr algn="ctr"/>
            <a:endParaRPr lang="uk-UA" sz="10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a:p>
            <a:pPr algn="ctr"/>
            <a:endParaRPr lang="uk-UA" sz="2000" b="1" i="1" dirty="0">
              <a:solidFill>
                <a:srgbClr val="71C24A"/>
              </a:solidFill>
              <a:latin typeface="Verdana" panose="020B0604030504040204" pitchFamily="34" charset="0"/>
              <a:ea typeface="Verdana" panose="020B0604030504040204" pitchFamily="34" charset="0"/>
              <a:cs typeface="Arial" panose="020B0604020202020204" pitchFamily="34" charset="0"/>
            </a:endParaRPr>
          </a:p>
          <a:p>
            <a:pPr algn="ctr"/>
            <a:r>
              <a:rPr lang="uk-UA" sz="2000" b="1" i="1" dirty="0">
                <a:solidFill>
                  <a:srgbClr val="71C24A"/>
                </a:solidFill>
                <a:latin typeface="Verdana" panose="020B0604030504040204" pitchFamily="34" charset="0"/>
                <a:ea typeface="Verdana" panose="020B0604030504040204" pitchFamily="34" charset="0"/>
                <a:cs typeface="Arial" panose="020B0604020202020204" pitchFamily="34" charset="0"/>
              </a:rPr>
              <a:t>15 квітня 2025 року</a:t>
            </a:r>
            <a:endParaRPr lang="uk-UA" sz="1600" b="1" i="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39B111A-FC11-B826-9CC1-D4312DA40C08}"/>
              </a:ext>
            </a:extLst>
          </p:cNvPr>
          <p:cNvSpPr txBox="1"/>
          <p:nvPr/>
        </p:nvSpPr>
        <p:spPr>
          <a:xfrm>
            <a:off x="7325032" y="4849006"/>
            <a:ext cx="4689987" cy="1815882"/>
          </a:xfrm>
          <a:prstGeom prst="rect">
            <a:avLst/>
          </a:prstGeom>
          <a:noFill/>
        </p:spPr>
        <p:txBody>
          <a:bodyPr wrap="square">
            <a:spAutoFit/>
          </a:bodyPr>
          <a:lstStyle/>
          <a:p>
            <a:r>
              <a:rPr lang="uk-UA" sz="2800" i="1" cap="none" dirty="0">
                <a:solidFill>
                  <a:srgbClr val="002060"/>
                </a:solidFill>
                <a:latin typeface="Verdana" panose="020B0604030504040204" pitchFamily="34" charset="0"/>
                <a:ea typeface="Verdana" panose="020B0604030504040204" pitchFamily="34" charset="0"/>
              </a:rPr>
              <a:t>Колісник Тетяна</a:t>
            </a:r>
          </a:p>
          <a:p>
            <a:r>
              <a:rPr lang="uk-UA" sz="2800" i="1" cap="none" dirty="0">
                <a:solidFill>
                  <a:srgbClr val="002060"/>
                </a:solidFill>
                <a:latin typeface="Verdana" panose="020B0604030504040204" pitchFamily="34" charset="0"/>
                <a:ea typeface="Verdana" panose="020B0604030504040204" pitchFamily="34" charset="0"/>
              </a:rPr>
              <a:t>(067) 960 11 87</a:t>
            </a:r>
            <a:br>
              <a:rPr lang="uk-UA" sz="2800" i="1" cap="none" dirty="0">
                <a:solidFill>
                  <a:srgbClr val="002060"/>
                </a:solidFill>
                <a:latin typeface="Verdana" panose="020B0604030504040204" pitchFamily="34" charset="0"/>
                <a:ea typeface="Verdana" panose="020B0604030504040204" pitchFamily="34" charset="0"/>
              </a:rPr>
            </a:br>
            <a:r>
              <a:rPr lang="uk-UA" sz="2800" i="1" u="sng" cap="none" dirty="0">
                <a:solidFill>
                  <a:srgbClr val="002060"/>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tvkolisnyk08@gmail.com</a:t>
            </a:r>
            <a:r>
              <a:rPr lang="uk-UA" sz="2800" i="1" cap="none" dirty="0">
                <a:solidFill>
                  <a:srgbClr val="002060"/>
                </a:solidFill>
                <a:latin typeface="Verdana" panose="020B0604030504040204" pitchFamily="34" charset="0"/>
                <a:ea typeface="Verdana" panose="020B0604030504040204" pitchFamily="34" charset="0"/>
              </a:rPr>
              <a:t/>
            </a:r>
            <a:br>
              <a:rPr lang="uk-UA" sz="2800" i="1" cap="none" dirty="0">
                <a:solidFill>
                  <a:srgbClr val="002060"/>
                </a:solidFill>
                <a:latin typeface="Verdana" panose="020B0604030504040204" pitchFamily="34" charset="0"/>
                <a:ea typeface="Verdana" panose="020B0604030504040204" pitchFamily="34" charset="0"/>
              </a:rPr>
            </a:br>
            <a:r>
              <a:rPr lang="uk-UA" sz="2800" i="1" u="sng" cap="none" dirty="0">
                <a:solidFill>
                  <a:srgbClr val="002060"/>
                </a:solidFill>
                <a:latin typeface="Verdana" panose="020B0604030504040204" pitchFamily="34" charset="0"/>
                <a:ea typeface="Verdana" panose="020B0604030504040204" pitchFamily="34" charset="0"/>
                <a:hlinkClick r:id="rId4">
                  <a:extLst>
                    <a:ext uri="{A12FA001-AC4F-418D-AE19-62706E023703}">
                      <ahyp:hlinkClr xmlns:ahyp="http://schemas.microsoft.com/office/drawing/2018/hyperlinkcolor" xmlns="" val="tx"/>
                    </a:ext>
                  </a:extLst>
                </a:hlinkClick>
              </a:rPr>
              <a:t>tvkolisnyk@ukr.net</a:t>
            </a:r>
            <a:endParaRPr lang="uk-UA" sz="2800" dirty="0">
              <a:latin typeface="Verdana" panose="020B0604030504040204" pitchFamily="34" charset="0"/>
              <a:ea typeface="Verdana" panose="020B0604030504040204" pitchFamily="34" charset="0"/>
            </a:endParaRPr>
          </a:p>
        </p:txBody>
      </p:sp>
      <p:pic>
        <p:nvPicPr>
          <p:cNvPr id="6" name="Рисунок 5">
            <a:extLst>
              <a:ext uri="{FF2B5EF4-FFF2-40B4-BE49-F238E27FC236}">
                <a16:creationId xmlns:a16="http://schemas.microsoft.com/office/drawing/2014/main" id="{FECB0F6A-5EE7-C30F-6C39-5914A5FE37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610" y="5973722"/>
            <a:ext cx="2160810" cy="723597"/>
          </a:xfrm>
          <a:prstGeom prst="rect">
            <a:avLst/>
          </a:prstGeom>
        </p:spPr>
      </p:pic>
    </p:spTree>
    <p:extLst>
      <p:ext uri="{BB962C8B-B14F-4D97-AF65-F5344CB8AC3E}">
        <p14:creationId xmlns:p14="http://schemas.microsoft.com/office/powerpoint/2010/main" val="229087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53A63-67CC-4FBC-5EE8-67CF73B1014B}"/>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B8F7F188-7E36-15F7-5227-90E6C02410E2}"/>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701FB97-A951-763D-438E-0C0087745D7E}"/>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9D8DE7F-0C4A-393D-3A78-1282FE7745C8}"/>
              </a:ext>
            </a:extLst>
          </p:cNvPr>
          <p:cNvSpPr txBox="1"/>
          <p:nvPr/>
        </p:nvSpPr>
        <p:spPr>
          <a:xfrm>
            <a:off x="2955282" y="1306123"/>
            <a:ext cx="8725441" cy="4893647"/>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ДАСУ (моніторинг)</a:t>
            </a:r>
          </a:p>
          <a:p>
            <a:pPr algn="just"/>
            <a:r>
              <a:rPr lang="uk-UA" sz="2000" dirty="0">
                <a:solidFill>
                  <a:srgbClr val="002060"/>
                </a:solidFill>
                <a:effectLst/>
                <a:latin typeface="Verdana" panose="020B0604030504040204" pitchFamily="34" charset="0"/>
                <a:ea typeface="Verdana" panose="020B0604030504040204" pitchFamily="34" charset="0"/>
              </a:rPr>
              <a:t>За результатами моніторингу процедури закупівлі встановлено, що Замовник на порушення частини першої статті 6 Закону </a:t>
            </a:r>
            <a:r>
              <a:rPr lang="uk-UA" sz="2000" b="1" dirty="0">
                <a:solidFill>
                  <a:srgbClr val="002060"/>
                </a:solidFill>
                <a:effectLst/>
                <a:latin typeface="Verdana" panose="020B0604030504040204" pitchFamily="34" charset="0"/>
                <a:ea typeface="Verdana" panose="020B0604030504040204" pitchFamily="34" charset="0"/>
              </a:rPr>
              <a:t>не передбачив</a:t>
            </a:r>
            <a:r>
              <a:rPr lang="uk-UA" sz="2000" dirty="0">
                <a:solidFill>
                  <a:srgbClr val="002060"/>
                </a:solidFill>
                <a:effectLst/>
                <a:latin typeface="Verdana" panose="020B0604030504040204" pitchFamily="34" charset="0"/>
                <a:ea typeface="Verdana" panose="020B0604030504040204" pitchFamily="34" charset="0"/>
              </a:rPr>
              <a:t> під час проведення процедури закупівлі застосування умов:</a:t>
            </a:r>
          </a:p>
          <a:p>
            <a:pPr algn="just"/>
            <a:endParaRPr lang="uk-UA" sz="2000" dirty="0">
              <a:solidFill>
                <a:srgbClr val="002060"/>
              </a:solidFill>
              <a:latin typeface="Verdana" panose="020B0604030504040204" pitchFamily="34" charset="0"/>
              <a:ea typeface="Verdana" panose="020B0604030504040204" pitchFamily="34" charset="0"/>
            </a:endParaRPr>
          </a:p>
          <a:p>
            <a:pPr algn="just"/>
            <a:r>
              <a:rPr lang="uk-UA" sz="2000" dirty="0">
                <a:solidFill>
                  <a:srgbClr val="002060"/>
                </a:solidFill>
                <a:latin typeface="Verdana" panose="020B0604030504040204" pitchFamily="34" charset="0"/>
                <a:ea typeface="Verdana" panose="020B0604030504040204" pitchFamily="34" charset="0"/>
              </a:rPr>
              <a:t>- </a:t>
            </a:r>
            <a:r>
              <a:rPr lang="uk-UA" sz="2000" b="1" dirty="0">
                <a:solidFill>
                  <a:srgbClr val="002060"/>
                </a:solidFill>
                <a:effectLst/>
                <a:highlight>
                  <a:srgbClr val="00FF00"/>
                </a:highlight>
                <a:latin typeface="Verdana" panose="020B0604030504040204" pitchFamily="34" charset="0"/>
                <a:ea typeface="Verdana" panose="020B0604030504040204" pitchFamily="34" charset="0"/>
              </a:rPr>
              <a:t>пункту 1 статті 3 Рамкової Угоди</a:t>
            </a:r>
            <a:r>
              <a:rPr lang="uk-UA" sz="2000" dirty="0">
                <a:solidFill>
                  <a:srgbClr val="002060"/>
                </a:solidFill>
                <a:effectLst/>
                <a:latin typeface="Verdana" panose="020B0604030504040204" pitchFamily="34" charset="0"/>
                <a:ea typeface="Verdana" panose="020B0604030504040204" pitchFamily="34" charset="0"/>
              </a:rPr>
              <a:t>, а саме: Замовник не встановив у тендерній документації/оголошенні вимогу дотримання пункту 1 Статті 3 Рамкової Угоди для всіх реципієнтів коштів, виплачених для здійснення заходів із реалізації реформ та інвестиційних проектів, включених до Плану, або для всіх інших фізичних осіб чи суб’єктів, залучених до їх реалізації; - </a:t>
            </a:r>
            <a:r>
              <a:rPr lang="uk-UA" sz="2000" b="1" dirty="0">
                <a:solidFill>
                  <a:schemeClr val="accent6"/>
                </a:solidFill>
                <a:effectLst/>
                <a:latin typeface="Verdana" panose="020B0604030504040204" pitchFamily="34" charset="0"/>
                <a:ea typeface="Verdana" panose="020B0604030504040204" pitchFamily="34" charset="0"/>
              </a:rPr>
              <a:t>санкції до учасника та кінцевого </a:t>
            </a:r>
            <a:r>
              <a:rPr lang="uk-UA" sz="2000" b="1" dirty="0" err="1">
                <a:solidFill>
                  <a:schemeClr val="accent6"/>
                </a:solidFill>
                <a:effectLst/>
                <a:latin typeface="Verdana" panose="020B0604030504040204" pitchFamily="34" charset="0"/>
                <a:ea typeface="Verdana" panose="020B0604030504040204" pitchFamily="34" charset="0"/>
              </a:rPr>
              <a:t>бенефеціарного</a:t>
            </a:r>
            <a:r>
              <a:rPr lang="uk-UA" sz="2000" b="1" dirty="0">
                <a:solidFill>
                  <a:schemeClr val="accent6"/>
                </a:solidFill>
                <a:effectLst/>
                <a:latin typeface="Verdana" panose="020B0604030504040204" pitchFamily="34" charset="0"/>
                <a:ea typeface="Verdana" panose="020B0604030504040204" pitchFamily="34" charset="0"/>
              </a:rPr>
              <a:t> власника (КБВ), субпідрядника та КБВ субпідрядника</a:t>
            </a:r>
            <a:endParaRPr lang="uk-UA" sz="2000" dirty="0">
              <a:solidFill>
                <a:schemeClr val="accent6"/>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03FE5C17-53EA-2303-9597-B928B7F3A9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543624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59AE8-C841-4AEC-A4D2-19A4172FA0DB}"/>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379AA19-539D-9DE1-0569-B1609C6C98DA}"/>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59C53C4-A7B0-9767-5E6C-AE602F91C8D8}"/>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86C14480-6E87-646E-786D-255FAD033E7A}"/>
              </a:ext>
            </a:extLst>
          </p:cNvPr>
          <p:cNvSpPr txBox="1"/>
          <p:nvPr/>
        </p:nvSpPr>
        <p:spPr>
          <a:xfrm>
            <a:off x="2945449" y="1437678"/>
            <a:ext cx="8725441" cy="4708981"/>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ДАСУ (моніторинг)</a:t>
            </a:r>
          </a:p>
          <a:p>
            <a:pPr algn="just"/>
            <a:r>
              <a:rPr lang="uk-UA" sz="2000" dirty="0">
                <a:solidFill>
                  <a:srgbClr val="002060"/>
                </a:solidFill>
                <a:effectLst/>
                <a:latin typeface="Verdana" panose="020B0604030504040204" pitchFamily="34" charset="0"/>
                <a:ea typeface="Verdana" panose="020B0604030504040204" pitchFamily="34" charset="0"/>
              </a:rPr>
              <a:t>За результатами моніторингу процедури закупівлі встановлено, що Замовник на порушення частини першої статті 6 Закону </a:t>
            </a:r>
            <a:r>
              <a:rPr lang="uk-UA" sz="2000" b="1" dirty="0">
                <a:solidFill>
                  <a:srgbClr val="002060"/>
                </a:solidFill>
                <a:effectLst/>
                <a:latin typeface="Verdana" panose="020B0604030504040204" pitchFamily="34" charset="0"/>
                <a:ea typeface="Verdana" panose="020B0604030504040204" pitchFamily="34" charset="0"/>
              </a:rPr>
              <a:t>не передбачив</a:t>
            </a:r>
            <a:r>
              <a:rPr lang="uk-UA" sz="2000" dirty="0">
                <a:solidFill>
                  <a:srgbClr val="002060"/>
                </a:solidFill>
                <a:effectLst/>
                <a:latin typeface="Verdana" panose="020B0604030504040204" pitchFamily="34" charset="0"/>
                <a:ea typeface="Verdana" panose="020B0604030504040204" pitchFamily="34" charset="0"/>
              </a:rPr>
              <a:t> під час проведення процедури закупівлі застосування умов:</a:t>
            </a:r>
          </a:p>
          <a:p>
            <a:pPr algn="just"/>
            <a:endParaRPr lang="uk-UA" sz="2000" dirty="0">
              <a:solidFill>
                <a:srgbClr val="002060"/>
              </a:solidFill>
              <a:latin typeface="Verdana" panose="020B0604030504040204" pitchFamily="34" charset="0"/>
              <a:ea typeface="Verdana" panose="020B0604030504040204" pitchFamily="34" charset="0"/>
            </a:endParaRPr>
          </a:p>
          <a:p>
            <a:pPr algn="just"/>
            <a:r>
              <a:rPr lang="uk-UA" sz="2000" dirty="0">
                <a:solidFill>
                  <a:srgbClr val="002060"/>
                </a:solidFill>
                <a:effectLst/>
                <a:latin typeface="Verdana" panose="020B0604030504040204" pitchFamily="34" charset="0"/>
                <a:ea typeface="Verdana" panose="020B0604030504040204" pitchFamily="34" charset="0"/>
              </a:rPr>
              <a:t>- </a:t>
            </a:r>
            <a:r>
              <a:rPr lang="uk-UA" sz="2000" b="1" dirty="0">
                <a:solidFill>
                  <a:srgbClr val="002060"/>
                </a:solidFill>
                <a:effectLst/>
                <a:highlight>
                  <a:srgbClr val="00FF00"/>
                </a:highlight>
                <a:latin typeface="Verdana" panose="020B0604030504040204" pitchFamily="34" charset="0"/>
                <a:ea typeface="Verdana" panose="020B0604030504040204" pitchFamily="34" charset="0"/>
              </a:rPr>
              <a:t>пункту 3 статті 5 Рамкової Угоди</a:t>
            </a:r>
            <a:r>
              <a:rPr lang="uk-UA" sz="2000" dirty="0">
                <a:solidFill>
                  <a:srgbClr val="002060"/>
                </a:solidFill>
                <a:effectLst/>
                <a:latin typeface="Verdana" panose="020B0604030504040204" pitchFamily="34" charset="0"/>
                <a:ea typeface="Verdana" panose="020B0604030504040204" pitchFamily="34" charset="0"/>
              </a:rPr>
              <a:t>, а саме: Замовник допустив до участі у закупівлі учасників, пропозиції яких не відповідають умовам, що усі поставки та матеріали повинні походити із прийнятних країн, зазначених у підпунктах (a) та (b) пункту 1 статті 5 Рамкової Угоди, крім випадків, коли поставки та матеріали не можуть бути отримані на розумних умовах у жодній із таких країн; - </a:t>
            </a:r>
            <a:r>
              <a:rPr lang="uk-UA" sz="2000" b="1" dirty="0">
                <a:solidFill>
                  <a:schemeClr val="accent6"/>
                </a:solidFill>
                <a:effectLst/>
                <a:latin typeface="Verdana" panose="020B0604030504040204" pitchFamily="34" charset="0"/>
                <a:ea typeface="Verdana" panose="020B0604030504040204" pitchFamily="34" charset="0"/>
              </a:rPr>
              <a:t>учасник/субпідрядник з прийнятних </a:t>
            </a:r>
            <a:r>
              <a:rPr lang="uk-UA" sz="2000" b="1" dirty="0" err="1">
                <a:solidFill>
                  <a:schemeClr val="accent6"/>
                </a:solidFill>
                <a:effectLst/>
                <a:latin typeface="Verdana" panose="020B0604030504040204" pitchFamily="34" charset="0"/>
                <a:ea typeface="Verdana" panose="020B0604030504040204" pitchFamily="34" charset="0"/>
              </a:rPr>
              <a:t>країн+товар</a:t>
            </a:r>
            <a:r>
              <a:rPr lang="uk-UA" sz="2000" b="1" dirty="0">
                <a:solidFill>
                  <a:schemeClr val="accent6"/>
                </a:solidFill>
                <a:effectLst/>
                <a:latin typeface="Verdana" panose="020B0604030504040204" pitchFamily="34" charset="0"/>
                <a:ea typeface="Verdana" panose="020B0604030504040204" pitchFamily="34" charset="0"/>
              </a:rPr>
              <a:t> (поставки та матеріали) з прийнятних країн</a:t>
            </a:r>
            <a:endParaRPr lang="uk-UA" sz="2000" dirty="0">
              <a:solidFill>
                <a:srgbClr val="00206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6CB7CB5D-EB30-BD28-8094-02A2980612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162018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3C553-2894-7304-8B14-1CD1048B167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F0695D63-645C-1EE6-C8B1-EFF69808B4D2}"/>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92DEFAC-EF16-7C87-F8DB-86EF5C02330D}"/>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ED55C286-5673-F669-A4A2-7CB62436BBCD}"/>
              </a:ext>
            </a:extLst>
          </p:cNvPr>
          <p:cNvSpPr txBox="1"/>
          <p:nvPr/>
        </p:nvSpPr>
        <p:spPr>
          <a:xfrm>
            <a:off x="2925785" y="1182040"/>
            <a:ext cx="8725441" cy="5016758"/>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ДАСУ (моніторинг)</a:t>
            </a:r>
          </a:p>
          <a:p>
            <a:pPr algn="just"/>
            <a:r>
              <a:rPr lang="uk-UA" sz="2000" dirty="0">
                <a:solidFill>
                  <a:srgbClr val="002060"/>
                </a:solidFill>
                <a:effectLst/>
                <a:latin typeface="Verdana" panose="020B0604030504040204" pitchFamily="34" charset="0"/>
                <a:ea typeface="Verdana" panose="020B0604030504040204" pitchFamily="34" charset="0"/>
              </a:rPr>
              <a:t>За результатами моніторингу процедури закупівлі встановлено, що Замовник на порушення частини першої статті 6 Закону </a:t>
            </a:r>
            <a:r>
              <a:rPr lang="uk-UA" sz="2000" b="1" dirty="0">
                <a:solidFill>
                  <a:srgbClr val="002060"/>
                </a:solidFill>
                <a:effectLst/>
                <a:latin typeface="Verdana" panose="020B0604030504040204" pitchFamily="34" charset="0"/>
                <a:ea typeface="Verdana" panose="020B0604030504040204" pitchFamily="34" charset="0"/>
              </a:rPr>
              <a:t>не передбачив </a:t>
            </a:r>
            <a:r>
              <a:rPr lang="uk-UA" sz="2000" dirty="0">
                <a:solidFill>
                  <a:srgbClr val="002060"/>
                </a:solidFill>
                <a:effectLst/>
                <a:latin typeface="Verdana" panose="020B0604030504040204" pitchFamily="34" charset="0"/>
                <a:ea typeface="Verdana" panose="020B0604030504040204" pitchFamily="34" charset="0"/>
              </a:rPr>
              <a:t>під час проведення процедури закупівлі застосування умов:</a:t>
            </a:r>
          </a:p>
          <a:p>
            <a:pPr algn="just"/>
            <a:endParaRPr lang="uk-UA" sz="2000" dirty="0">
              <a:solidFill>
                <a:srgbClr val="002060"/>
              </a:solidFill>
              <a:latin typeface="Verdana" panose="020B0604030504040204" pitchFamily="34" charset="0"/>
              <a:ea typeface="Verdana" panose="020B0604030504040204" pitchFamily="34" charset="0"/>
            </a:endParaRPr>
          </a:p>
          <a:p>
            <a:pPr algn="just"/>
            <a:r>
              <a:rPr lang="uk-UA" sz="2000" dirty="0">
                <a:solidFill>
                  <a:srgbClr val="002060"/>
                </a:solidFill>
                <a:effectLst/>
                <a:latin typeface="Verdana" panose="020B0604030504040204" pitchFamily="34" charset="0"/>
                <a:ea typeface="Verdana" panose="020B0604030504040204" pitchFamily="34" charset="0"/>
              </a:rPr>
              <a:t>- </a:t>
            </a:r>
            <a:r>
              <a:rPr lang="uk-UA" sz="2000" b="1" dirty="0">
                <a:solidFill>
                  <a:srgbClr val="002060"/>
                </a:solidFill>
                <a:effectLst/>
                <a:highlight>
                  <a:srgbClr val="00FF00"/>
                </a:highlight>
                <a:latin typeface="Verdana" panose="020B0604030504040204" pitchFamily="34" charset="0"/>
                <a:ea typeface="Verdana" panose="020B0604030504040204" pitchFamily="34" charset="0"/>
              </a:rPr>
              <a:t>підпункту </a:t>
            </a:r>
            <a:r>
              <a:rPr lang="uk-UA" sz="2000" b="1" dirty="0" err="1">
                <a:solidFill>
                  <a:srgbClr val="002060"/>
                </a:solidFill>
                <a:effectLst/>
                <a:highlight>
                  <a:srgbClr val="00FF00"/>
                </a:highlight>
                <a:latin typeface="Verdana" panose="020B0604030504040204" pitchFamily="34" charset="0"/>
                <a:ea typeface="Verdana" panose="020B0604030504040204" pitchFamily="34" charset="0"/>
              </a:rPr>
              <a:t>іі</a:t>
            </a:r>
            <a:r>
              <a:rPr lang="uk-UA" sz="2000" b="1" dirty="0">
                <a:solidFill>
                  <a:srgbClr val="002060"/>
                </a:solidFill>
                <a:effectLst/>
                <a:highlight>
                  <a:srgbClr val="00FF00"/>
                </a:highlight>
                <a:latin typeface="Verdana" panose="020B0604030504040204" pitchFamily="34" charset="0"/>
                <a:ea typeface="Verdana" panose="020B0604030504040204" pitchFamily="34" charset="0"/>
              </a:rPr>
              <a:t>) та </a:t>
            </a:r>
            <a:r>
              <a:rPr lang="uk-UA" sz="2000" b="1" dirty="0" err="1">
                <a:solidFill>
                  <a:srgbClr val="002060"/>
                </a:solidFill>
                <a:effectLst/>
                <a:highlight>
                  <a:srgbClr val="00FF00"/>
                </a:highlight>
                <a:latin typeface="Verdana" panose="020B0604030504040204" pitchFamily="34" charset="0"/>
                <a:ea typeface="Verdana" panose="020B0604030504040204" pitchFamily="34" charset="0"/>
              </a:rPr>
              <a:t>ііі</a:t>
            </a:r>
            <a:r>
              <a:rPr lang="uk-UA" sz="2000" b="1" dirty="0">
                <a:solidFill>
                  <a:srgbClr val="002060"/>
                </a:solidFill>
                <a:effectLst/>
                <a:highlight>
                  <a:srgbClr val="00FF00"/>
                </a:highlight>
                <a:latin typeface="Verdana" panose="020B0604030504040204" pitchFamily="34" charset="0"/>
                <a:ea typeface="Verdana" panose="020B0604030504040204" pitchFamily="34" charset="0"/>
              </a:rPr>
              <a:t>) пункту 5 статті 7 Рамкової Угоди</a:t>
            </a:r>
            <a:r>
              <a:rPr lang="uk-UA" sz="2000" dirty="0">
                <a:solidFill>
                  <a:srgbClr val="002060"/>
                </a:solidFill>
                <a:effectLst/>
                <a:latin typeface="Verdana" panose="020B0604030504040204" pitchFamily="34" charset="0"/>
                <a:ea typeface="Verdana" panose="020B0604030504040204" pitchFamily="34" charset="0"/>
              </a:rPr>
              <a:t>, а саме: Замовник не зазначив у тендерній документації вимогу щодо: найменування підрядника та субпідрядника, якщо реципієнт коштів є публічним замовником згідно з правом Союзу або національним правом у сфері публічних </a:t>
            </a:r>
            <a:r>
              <a:rPr lang="uk-UA" sz="2000" dirty="0" err="1">
                <a:solidFill>
                  <a:srgbClr val="002060"/>
                </a:solidFill>
                <a:effectLst/>
                <a:latin typeface="Verdana" panose="020B0604030504040204" pitchFamily="34" charset="0"/>
                <a:ea typeface="Verdana" panose="020B0604030504040204" pitchFamily="34" charset="0"/>
              </a:rPr>
              <a:t>закупівель</a:t>
            </a:r>
            <a:r>
              <a:rPr lang="uk-UA" sz="2000" dirty="0">
                <a:solidFill>
                  <a:srgbClr val="002060"/>
                </a:solidFill>
                <a:effectLst/>
                <a:latin typeface="Verdana" panose="020B0604030504040204" pitchFamily="34" charset="0"/>
                <a:ea typeface="Verdana" panose="020B0604030504040204" pitchFamily="34" charset="0"/>
              </a:rPr>
              <a:t>, а також щодо </a:t>
            </a:r>
            <a:r>
              <a:rPr lang="uk-UA" sz="2000" b="1" dirty="0">
                <a:solidFill>
                  <a:srgbClr val="002060"/>
                </a:solidFill>
                <a:effectLst/>
                <a:latin typeface="Verdana" panose="020B0604030504040204" pitchFamily="34" charset="0"/>
                <a:ea typeface="Verdana" panose="020B0604030504040204" pitchFamily="34" charset="0"/>
              </a:rPr>
              <a:t>імен, прізвищ та дат народження</a:t>
            </a:r>
            <a:r>
              <a:rPr lang="uk-UA" sz="2000" dirty="0">
                <a:solidFill>
                  <a:srgbClr val="002060"/>
                </a:solidFill>
                <a:effectLst/>
                <a:latin typeface="Verdana" panose="020B0604030504040204" pitchFamily="34" charset="0"/>
                <a:ea typeface="Verdana" panose="020B0604030504040204" pitchFamily="34" charset="0"/>
              </a:rPr>
              <a:t> </a:t>
            </a:r>
            <a:r>
              <a:rPr lang="uk-UA" sz="2000" dirty="0" err="1">
                <a:solidFill>
                  <a:srgbClr val="002060"/>
                </a:solidFill>
                <a:effectLst/>
                <a:latin typeface="Verdana" panose="020B0604030504040204" pitchFamily="34" charset="0"/>
                <a:ea typeface="Verdana" panose="020B0604030504040204" pitchFamily="34" charset="0"/>
              </a:rPr>
              <a:t>бенефіціарних</a:t>
            </a:r>
            <a:r>
              <a:rPr lang="uk-UA" sz="2000" dirty="0">
                <a:solidFill>
                  <a:srgbClr val="002060"/>
                </a:solidFill>
                <a:effectLst/>
                <a:latin typeface="Verdana" panose="020B0604030504040204" pitchFamily="34" charset="0"/>
                <a:ea typeface="Verdana" panose="020B0604030504040204" pitchFamily="34" charset="0"/>
              </a:rPr>
              <a:t> власників реципієнта коштів, підрядника або субпідрядника, як визначено у Статті 3(6) Директиви Європейського Парламенту і Ради; - </a:t>
            </a:r>
            <a:r>
              <a:rPr lang="uk-UA" sz="2000" b="1" dirty="0">
                <a:solidFill>
                  <a:schemeClr val="accent6"/>
                </a:solidFill>
                <a:effectLst/>
                <a:latin typeface="Verdana" panose="020B0604030504040204" pitchFamily="34" charset="0"/>
                <a:ea typeface="Verdana" panose="020B0604030504040204" pitchFamily="34" charset="0"/>
              </a:rPr>
              <a:t>вимагати інформацію про підрядника/субпідрядника та їх КБВ</a:t>
            </a:r>
            <a:endParaRPr lang="uk-UA" sz="2000" dirty="0">
              <a:solidFill>
                <a:schemeClr val="accent6"/>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CE567FAC-D719-0B19-4D56-E999AE858E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65271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FA501-BF5B-CEE6-BB12-EA2BA059C358}"/>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6DC48A4-A908-4DDB-6123-2DDCC692F393}"/>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FD1468A-BD52-E7F7-2888-FFCAF5305432}"/>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9EF8A723-460F-8A92-0636-E08C45E73AEB}"/>
              </a:ext>
            </a:extLst>
          </p:cNvPr>
          <p:cNvSpPr txBox="1"/>
          <p:nvPr/>
        </p:nvSpPr>
        <p:spPr>
          <a:xfrm>
            <a:off x="2902223" y="1222234"/>
            <a:ext cx="8725441" cy="5324535"/>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ДАСУ (моніторинг)</a:t>
            </a:r>
          </a:p>
          <a:p>
            <a:pPr algn="just"/>
            <a:r>
              <a:rPr lang="uk-UA" sz="2000" dirty="0">
                <a:solidFill>
                  <a:srgbClr val="002060"/>
                </a:solidFill>
                <a:effectLst/>
                <a:latin typeface="Verdana" panose="020B0604030504040204" pitchFamily="34" charset="0"/>
                <a:ea typeface="Verdana" panose="020B0604030504040204" pitchFamily="34" charset="0"/>
              </a:rPr>
              <a:t>За результатами моніторингу процедури закупівлі встановлено, що Замовник на порушення частини першої статті 6 Закону </a:t>
            </a:r>
            <a:r>
              <a:rPr lang="uk-UA" sz="2000" b="1" dirty="0">
                <a:solidFill>
                  <a:srgbClr val="002060"/>
                </a:solidFill>
                <a:effectLst/>
                <a:latin typeface="Verdana" panose="020B0604030504040204" pitchFamily="34" charset="0"/>
                <a:ea typeface="Verdana" panose="020B0604030504040204" pitchFamily="34" charset="0"/>
              </a:rPr>
              <a:t>не передбачив </a:t>
            </a:r>
            <a:r>
              <a:rPr lang="uk-UA" sz="2000" dirty="0">
                <a:solidFill>
                  <a:srgbClr val="002060"/>
                </a:solidFill>
                <a:effectLst/>
                <a:latin typeface="Verdana" panose="020B0604030504040204" pitchFamily="34" charset="0"/>
                <a:ea typeface="Verdana" panose="020B0604030504040204" pitchFamily="34" charset="0"/>
              </a:rPr>
              <a:t>під час проведення процедури закупівлі застосування умов:</a:t>
            </a:r>
          </a:p>
          <a:p>
            <a:pPr algn="just"/>
            <a:endParaRPr lang="uk-UA" sz="2000" dirty="0">
              <a:solidFill>
                <a:srgbClr val="002060"/>
              </a:solidFill>
              <a:latin typeface="Verdana" panose="020B0604030504040204" pitchFamily="34" charset="0"/>
              <a:ea typeface="Verdana" panose="020B0604030504040204" pitchFamily="34" charset="0"/>
            </a:endParaRPr>
          </a:p>
          <a:p>
            <a:pPr algn="just">
              <a:buNone/>
            </a:pPr>
            <a:r>
              <a:rPr lang="uk-UA" sz="2000" kern="100" dirty="0">
                <a:solidFill>
                  <a:srgbClr val="002060"/>
                </a:solidFill>
                <a:effectLst/>
                <a:latin typeface="Verdana" panose="020B0604030504040204" pitchFamily="34" charset="0"/>
                <a:ea typeface="Verdana" panose="020B0604030504040204" pitchFamily="34" charset="0"/>
              </a:rPr>
              <a:t>- </a:t>
            </a:r>
            <a:r>
              <a:rPr lang="uk-UA" sz="2000" b="1" kern="100" dirty="0">
                <a:solidFill>
                  <a:srgbClr val="002060"/>
                </a:solidFill>
                <a:effectLst/>
                <a:highlight>
                  <a:srgbClr val="00FF00"/>
                </a:highlight>
                <a:latin typeface="Verdana" panose="020B0604030504040204" pitchFamily="34" charset="0"/>
                <a:ea typeface="Verdana" panose="020B0604030504040204" pitchFamily="34" charset="0"/>
              </a:rPr>
              <a:t>пункту 1 статті 16 Рамкової Угоди</a:t>
            </a:r>
            <a:r>
              <a:rPr lang="uk-UA" sz="2000" kern="100" dirty="0">
                <a:solidFill>
                  <a:srgbClr val="002060"/>
                </a:solidFill>
                <a:effectLst/>
                <a:latin typeface="Verdana" panose="020B0604030504040204" pitchFamily="34" charset="0"/>
                <a:ea typeface="Verdana" panose="020B0604030504040204" pitchFamily="34" charset="0"/>
              </a:rPr>
              <a:t>, а саме: Замовник в тендерній документації / оголошенні </a:t>
            </a:r>
            <a:r>
              <a:rPr lang="uk-UA" sz="2000" b="1" kern="100" dirty="0">
                <a:solidFill>
                  <a:srgbClr val="002060"/>
                </a:solidFill>
                <a:effectLst/>
                <a:latin typeface="Verdana" panose="020B0604030504040204" pitchFamily="34" charset="0"/>
                <a:ea typeface="Verdana" panose="020B0604030504040204" pitchFamily="34" charset="0"/>
              </a:rPr>
              <a:t>не встановив вимогу щодо зазначення емблеми Союзу </a:t>
            </a:r>
            <a:r>
              <a:rPr lang="uk-UA" sz="2000" kern="100" dirty="0">
                <a:solidFill>
                  <a:srgbClr val="002060"/>
                </a:solidFill>
                <a:effectLst/>
                <a:latin typeface="Verdana" panose="020B0604030504040204" pitchFamily="34" charset="0"/>
                <a:ea typeface="Verdana" panose="020B0604030504040204" pitchFamily="34" charset="0"/>
              </a:rPr>
              <a:t>та </a:t>
            </a:r>
            <a:r>
              <a:rPr lang="uk-UA" sz="2000" b="1" kern="100" dirty="0">
                <a:solidFill>
                  <a:srgbClr val="002060"/>
                </a:solidFill>
                <a:effectLst/>
                <a:latin typeface="Verdana" panose="020B0604030504040204" pitchFamily="34" charset="0"/>
                <a:ea typeface="Verdana" panose="020B0604030504040204" pitchFamily="34" charset="0"/>
              </a:rPr>
              <a:t>здійснення відповідної заяви про фінансування</a:t>
            </a:r>
            <a:r>
              <a:rPr lang="uk-UA" sz="2000" kern="100" dirty="0">
                <a:solidFill>
                  <a:srgbClr val="002060"/>
                </a:solidFill>
                <a:effectLst/>
                <a:latin typeface="Verdana" panose="020B0604030504040204" pitchFamily="34" charset="0"/>
                <a:ea typeface="Verdana" panose="020B0604030504040204" pitchFamily="34" charset="0"/>
              </a:rPr>
              <a:t>, що </a:t>
            </a:r>
            <a:r>
              <a:rPr lang="uk-UA" sz="2000" b="1" kern="100" dirty="0">
                <a:solidFill>
                  <a:srgbClr val="002060"/>
                </a:solidFill>
                <a:effectLst/>
                <a:latin typeface="Verdana" panose="020B0604030504040204" pitchFamily="34" charset="0"/>
                <a:ea typeface="Verdana" panose="020B0604030504040204" pitchFamily="34" charset="0"/>
              </a:rPr>
              <a:t>містить слова </a:t>
            </a:r>
            <a:r>
              <a:rPr lang="uk-UA" sz="2000" kern="100" dirty="0">
                <a:solidFill>
                  <a:srgbClr val="002060"/>
                </a:solidFill>
                <a:effectLst/>
                <a:latin typeface="Verdana" panose="020B0604030504040204" pitchFamily="34" charset="0"/>
                <a:ea typeface="Verdana" panose="020B0604030504040204" pitchFamily="34" charset="0"/>
              </a:rPr>
              <a:t>«</a:t>
            </a:r>
            <a:r>
              <a:rPr lang="uk-UA" sz="2000" b="1" kern="100" dirty="0">
                <a:solidFill>
                  <a:schemeClr val="accent6"/>
                </a:solidFill>
                <a:effectLst/>
                <a:latin typeface="Verdana" panose="020B0604030504040204" pitchFamily="34" charset="0"/>
                <a:ea typeface="Verdana" panose="020B0604030504040204" pitchFamily="34" charset="0"/>
              </a:rPr>
              <a:t>фінансується Європейським Союзом – </a:t>
            </a:r>
            <a:r>
              <a:rPr lang="uk-UA" sz="2000" b="1" kern="100" dirty="0" err="1">
                <a:solidFill>
                  <a:schemeClr val="accent6"/>
                </a:solidFill>
                <a:effectLst/>
                <a:latin typeface="Verdana" panose="020B0604030504040204" pitchFamily="34" charset="0"/>
                <a:ea typeface="Verdana" panose="020B0604030504040204" pitchFamily="34" charset="0"/>
              </a:rPr>
              <a:t>Ukraine</a:t>
            </a:r>
            <a:r>
              <a:rPr lang="uk-UA" sz="2000" b="1" kern="100" dirty="0">
                <a:solidFill>
                  <a:schemeClr val="accent6"/>
                </a:solidFill>
                <a:effectLst/>
                <a:latin typeface="Verdana" panose="020B0604030504040204" pitchFamily="34" charset="0"/>
                <a:ea typeface="Verdana" panose="020B0604030504040204" pitchFamily="34" charset="0"/>
              </a:rPr>
              <a:t> </a:t>
            </a:r>
            <a:r>
              <a:rPr lang="uk-UA" sz="2000" b="1" kern="100" dirty="0" err="1">
                <a:solidFill>
                  <a:schemeClr val="accent6"/>
                </a:solidFill>
                <a:effectLst/>
                <a:latin typeface="Verdana" panose="020B0604030504040204" pitchFamily="34" charset="0"/>
                <a:ea typeface="Verdana" panose="020B0604030504040204" pitchFamily="34" charset="0"/>
              </a:rPr>
              <a:t>Facility</a:t>
            </a:r>
            <a:r>
              <a:rPr lang="uk-UA" sz="2000" kern="100" dirty="0">
                <a:solidFill>
                  <a:srgbClr val="002060"/>
                </a:solidFill>
                <a:effectLst/>
                <a:latin typeface="Verdana" panose="020B0604030504040204" pitchFamily="34" charset="0"/>
                <a:ea typeface="Verdana" panose="020B0604030504040204" pitchFamily="34" charset="0"/>
              </a:rPr>
              <a:t>» або «</a:t>
            </a:r>
            <a:r>
              <a:rPr lang="uk-UA" sz="2000" b="1" kern="100" dirty="0" err="1">
                <a:solidFill>
                  <a:schemeClr val="accent6"/>
                </a:solidFill>
                <a:effectLst/>
                <a:latin typeface="Verdana" panose="020B0604030504040204" pitchFamily="34" charset="0"/>
                <a:ea typeface="Verdana" panose="020B0604030504040204" pitchFamily="34" charset="0"/>
              </a:rPr>
              <a:t>співфінансується</a:t>
            </a:r>
            <a:r>
              <a:rPr lang="uk-UA" sz="2000" b="1" kern="100" dirty="0">
                <a:solidFill>
                  <a:schemeClr val="accent6"/>
                </a:solidFill>
                <a:effectLst/>
                <a:latin typeface="Verdana" panose="020B0604030504040204" pitchFamily="34" charset="0"/>
                <a:ea typeface="Verdana" panose="020B0604030504040204" pitchFamily="34" charset="0"/>
              </a:rPr>
              <a:t> Європейським Союзом – </a:t>
            </a:r>
            <a:r>
              <a:rPr lang="uk-UA" sz="2000" b="1" kern="100" dirty="0" err="1">
                <a:solidFill>
                  <a:schemeClr val="accent6"/>
                </a:solidFill>
                <a:effectLst/>
                <a:latin typeface="Verdana" panose="020B0604030504040204" pitchFamily="34" charset="0"/>
                <a:ea typeface="Verdana" panose="020B0604030504040204" pitchFamily="34" charset="0"/>
              </a:rPr>
              <a:t>Ukraine</a:t>
            </a:r>
            <a:r>
              <a:rPr lang="uk-UA" sz="2000" b="1" kern="100" dirty="0">
                <a:solidFill>
                  <a:schemeClr val="accent6"/>
                </a:solidFill>
                <a:effectLst/>
                <a:latin typeface="Verdana" panose="020B0604030504040204" pitchFamily="34" charset="0"/>
                <a:ea typeface="Verdana" panose="020B0604030504040204" pitchFamily="34" charset="0"/>
              </a:rPr>
              <a:t> </a:t>
            </a:r>
            <a:r>
              <a:rPr lang="uk-UA" sz="2000" b="1" kern="100" dirty="0" err="1">
                <a:solidFill>
                  <a:schemeClr val="accent6"/>
                </a:solidFill>
                <a:effectLst/>
                <a:latin typeface="Verdana" panose="020B0604030504040204" pitchFamily="34" charset="0"/>
                <a:ea typeface="Verdana" panose="020B0604030504040204" pitchFamily="34" charset="0"/>
              </a:rPr>
              <a:t>Facility</a:t>
            </a:r>
            <a:r>
              <a:rPr lang="uk-UA" sz="2000" kern="100" dirty="0">
                <a:solidFill>
                  <a:srgbClr val="002060"/>
                </a:solidFill>
                <a:effectLst/>
                <a:latin typeface="Verdana" panose="020B0604030504040204" pitchFamily="34" charset="0"/>
                <a:ea typeface="Verdana" panose="020B0604030504040204" pitchFamily="34" charset="0"/>
              </a:rPr>
              <a:t>», зокрема, у ході просування заходів та їх результатів, шляхом надання послідовної, дієвої та пропорційної цільової інформації для різних типів аудиторії, у тому числі для медіа та громадськості. - </a:t>
            </a:r>
            <a:r>
              <a:rPr lang="uk-UA" sz="2000" b="1" dirty="0">
                <a:solidFill>
                  <a:schemeClr val="accent6"/>
                </a:solidFill>
                <a:effectLst/>
                <a:latin typeface="Verdana" panose="020B0604030504040204" pitchFamily="34" charset="0"/>
                <a:ea typeface="Verdana" panose="020B0604030504040204" pitchFamily="34" charset="0"/>
              </a:rPr>
              <a:t>передбачити відповідні положення в договорі, в </a:t>
            </a:r>
            <a:r>
              <a:rPr lang="uk-UA" sz="2000" b="1" dirty="0" err="1">
                <a:solidFill>
                  <a:schemeClr val="accent6"/>
                </a:solidFill>
                <a:effectLst/>
                <a:latin typeface="Verdana" panose="020B0604030504040204" pitchFamily="34" charset="0"/>
                <a:ea typeface="Verdana" panose="020B0604030504040204" pitchFamily="34" charset="0"/>
              </a:rPr>
              <a:t>т.ч</a:t>
            </a:r>
            <a:r>
              <a:rPr lang="uk-UA" sz="2000" b="1" dirty="0">
                <a:solidFill>
                  <a:schemeClr val="accent6"/>
                </a:solidFill>
                <a:effectLst/>
                <a:latin typeface="Verdana" panose="020B0604030504040204" pitchFamily="34" charset="0"/>
                <a:ea typeface="Verdana" panose="020B0604030504040204" pitchFamily="34" charset="0"/>
              </a:rPr>
              <a:t>. щодо емблеми</a:t>
            </a:r>
            <a:endParaRPr lang="uk-UA" sz="2000" kern="100" dirty="0">
              <a:solidFill>
                <a:schemeClr val="accent6"/>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6B08FF9D-DF14-9252-0365-B9C8DA75B5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387799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3BD2B-FDA0-333B-628E-915137969116}"/>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0335375-5FDE-513C-77FB-492E728C9F52}"/>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8A200E4-BD11-1F9C-0DD9-19208CF714DE}"/>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DF1FBE-9569-AEA9-2AFA-A6F37E215B26}"/>
              </a:ext>
            </a:extLst>
          </p:cNvPr>
          <p:cNvSpPr txBox="1"/>
          <p:nvPr/>
        </p:nvSpPr>
        <p:spPr>
          <a:xfrm>
            <a:off x="2902223" y="1382286"/>
            <a:ext cx="8725441" cy="4093428"/>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ДАСУ (моніторинг)</a:t>
            </a:r>
          </a:p>
          <a:p>
            <a:pPr algn="just"/>
            <a:r>
              <a:rPr lang="uk-UA" sz="2000" dirty="0">
                <a:solidFill>
                  <a:srgbClr val="002060"/>
                </a:solidFill>
                <a:effectLst/>
                <a:latin typeface="Verdana" panose="020B0604030504040204" pitchFamily="34" charset="0"/>
                <a:ea typeface="Verdana" panose="020B0604030504040204" pitchFamily="34" charset="0"/>
              </a:rPr>
              <a:t>За результатами моніторингу процедури закупівлі встановлено, що Замовник на порушення частини першої статті 6 Закону не передбачив під час проведення процедури закупівлі застосування умов:</a:t>
            </a:r>
          </a:p>
          <a:p>
            <a:pPr algn="just"/>
            <a:endParaRPr lang="uk-UA" sz="2000" dirty="0">
              <a:solidFill>
                <a:srgbClr val="002060"/>
              </a:solidFill>
              <a:latin typeface="Verdana" panose="020B0604030504040204" pitchFamily="34" charset="0"/>
              <a:ea typeface="Verdana" panose="020B0604030504040204" pitchFamily="34" charset="0"/>
            </a:endParaRPr>
          </a:p>
          <a:p>
            <a:pPr algn="just">
              <a:buNone/>
            </a:pPr>
            <a:r>
              <a:rPr lang="uk-UA" sz="2000" kern="100" dirty="0">
                <a:solidFill>
                  <a:srgbClr val="002060"/>
                </a:solidFill>
                <a:effectLst/>
                <a:latin typeface="Verdana" panose="020B0604030504040204" pitchFamily="34" charset="0"/>
                <a:ea typeface="Verdana" panose="020B0604030504040204" pitchFamily="34" charset="0"/>
              </a:rPr>
              <a:t>- </a:t>
            </a:r>
            <a:r>
              <a:rPr lang="uk-UA" sz="2000" b="1" kern="100" dirty="0">
                <a:solidFill>
                  <a:srgbClr val="002060"/>
                </a:solidFill>
                <a:effectLst/>
                <a:highlight>
                  <a:srgbClr val="00FF00"/>
                </a:highlight>
                <a:latin typeface="Verdana" panose="020B0604030504040204" pitchFamily="34" charset="0"/>
                <a:ea typeface="Verdana" panose="020B0604030504040204" pitchFamily="34" charset="0"/>
              </a:rPr>
              <a:t>пункту 1 статті 17 Рамкової Угоди</a:t>
            </a:r>
            <a:r>
              <a:rPr lang="uk-UA" sz="2000" kern="100" dirty="0">
                <a:solidFill>
                  <a:srgbClr val="002060"/>
                </a:solidFill>
                <a:effectLst/>
                <a:latin typeface="Verdana" panose="020B0604030504040204" pitchFamily="34" charset="0"/>
                <a:ea typeface="Verdana" panose="020B0604030504040204" pitchFamily="34" charset="0"/>
              </a:rPr>
              <a:t>, а саме: </a:t>
            </a:r>
            <a:r>
              <a:rPr lang="uk-UA" sz="2000" kern="100" dirty="0">
                <a:solidFill>
                  <a:srgbClr val="002060"/>
                </a:solidFill>
                <a:latin typeface="Verdana" panose="020B0604030504040204" pitchFamily="34" charset="0"/>
                <a:ea typeface="Verdana" panose="020B0604030504040204" pitchFamily="34" charset="0"/>
              </a:rPr>
              <a:t>Україна повинна зберігати протягом п’яти років із дати завершення заходу всі документи, які стосуються процедур </a:t>
            </a:r>
            <a:r>
              <a:rPr lang="uk-UA" sz="2000" kern="100" dirty="0" err="1">
                <a:solidFill>
                  <a:srgbClr val="002060"/>
                </a:solidFill>
                <a:latin typeface="Verdana" panose="020B0604030504040204" pitchFamily="34" charset="0"/>
                <a:ea typeface="Verdana" panose="020B0604030504040204" pitchFamily="34" charset="0"/>
              </a:rPr>
              <a:t>закупівель</a:t>
            </a:r>
            <a:r>
              <a:rPr lang="uk-UA" sz="2000" kern="100" dirty="0">
                <a:solidFill>
                  <a:srgbClr val="002060"/>
                </a:solidFill>
                <a:latin typeface="Verdana" panose="020B0604030504040204" pitchFamily="34" charset="0"/>
                <a:ea typeface="Verdana" panose="020B0604030504040204" pitchFamily="34" charset="0"/>
              </a:rPr>
              <a:t> і присудження грантів, договорів, порядки денні, відповідну кореспонденцію та всі відповідні документи стосовно виплат і повернень коштів. - </a:t>
            </a:r>
            <a:r>
              <a:rPr lang="uk-UA" sz="2000" b="1" dirty="0">
                <a:solidFill>
                  <a:schemeClr val="accent6"/>
                </a:solidFill>
                <a:effectLst/>
                <a:latin typeface="Verdana" panose="020B0604030504040204" pitchFamily="34" charset="0"/>
                <a:ea typeface="Verdana" panose="020B0604030504040204" pitchFamily="34" charset="0"/>
              </a:rPr>
              <a:t>передбачити відповідні положення в договорі щодо строків зберігання документів</a:t>
            </a:r>
            <a:endParaRPr lang="uk-UA" sz="2000" dirty="0">
              <a:solidFill>
                <a:schemeClr val="accent6"/>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729B4CBC-B63A-0935-C99A-283E3544D6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4172877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144C7-E9CB-1699-FB45-04B41E293F85}"/>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123FCAED-620A-4983-689D-D3C152AC6854}"/>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BD30893-9940-EDCB-C2DC-C5C224547BB8}"/>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22F90955-FF16-7F84-68B2-6A097AD4D411}"/>
              </a:ext>
            </a:extLst>
          </p:cNvPr>
          <p:cNvSpPr txBox="1"/>
          <p:nvPr/>
        </p:nvSpPr>
        <p:spPr>
          <a:xfrm>
            <a:off x="2990714" y="1532228"/>
            <a:ext cx="8725441" cy="4093428"/>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sz="2000" b="1" dirty="0">
              <a:solidFill>
                <a:srgbClr val="002060"/>
              </a:solidFill>
              <a:effectLst/>
              <a:latin typeface="Verdana" panose="020B0604030504040204" pitchFamily="34" charset="0"/>
              <a:ea typeface="Verdana" panose="020B0604030504040204" pitchFamily="34" charset="0"/>
            </a:endParaRPr>
          </a:p>
          <a:p>
            <a:pPr algn="just"/>
            <a:r>
              <a:rPr lang="uk-UA" sz="2000" b="1" dirty="0">
                <a:solidFill>
                  <a:srgbClr val="002060"/>
                </a:solidFill>
                <a:latin typeface="Verdana" panose="020B0604030504040204" pitchFamily="34" charset="0"/>
                <a:ea typeface="Verdana" panose="020B0604030504040204" pitchFamily="34" charset="0"/>
              </a:rPr>
              <a:t>1. Емблема. </a:t>
            </a:r>
            <a:r>
              <a:rPr lang="uk-UA" sz="2000" dirty="0">
                <a:solidFill>
                  <a:srgbClr val="002060"/>
                </a:solidFill>
                <a:latin typeface="Verdana" panose="020B0604030504040204" pitchFamily="34" charset="0"/>
                <a:ea typeface="Verdana" panose="020B0604030504040204" pitchFamily="34" charset="0"/>
              </a:rPr>
              <a:t>Наприклад, розмістити на титульній сторінці. Обрати емблему – фінансування/співфінансування.</a:t>
            </a:r>
          </a:p>
          <a:p>
            <a:pPr algn="just"/>
            <a:r>
              <a:rPr lang="en-US" sz="2000" dirty="0">
                <a:solidFill>
                  <a:srgbClr val="002060"/>
                </a:solidFill>
                <a:latin typeface="Verdana" panose="020B0604030504040204" pitchFamily="34" charset="0"/>
                <a:ea typeface="Verdana" panose="020B0604030504040204" pitchFamily="34" charset="0"/>
                <a:hlinkClick r:id="rId3"/>
              </a:rPr>
              <a:t>https://drive.google.com/drive/folders/1ICN6JYwa7XcWnG_tExzM-Sb6qk3f6dmI</a:t>
            </a:r>
            <a:r>
              <a:rPr lang="uk-UA" sz="2000" dirty="0">
                <a:solidFill>
                  <a:srgbClr val="002060"/>
                </a:solidFill>
                <a:latin typeface="Verdana" panose="020B0604030504040204" pitchFamily="34" charset="0"/>
                <a:ea typeface="Verdana" panose="020B0604030504040204" pitchFamily="34" charset="0"/>
              </a:rPr>
              <a:t> </a:t>
            </a:r>
          </a:p>
          <a:p>
            <a:pPr algn="just"/>
            <a:endParaRPr lang="uk-UA" sz="2000" dirty="0">
              <a:solidFill>
                <a:srgbClr val="002060"/>
              </a:solidFill>
              <a:effectLst/>
              <a:latin typeface="Verdana" panose="020B0604030504040204" pitchFamily="34" charset="0"/>
              <a:ea typeface="Verdana" panose="020B0604030504040204" pitchFamily="34" charset="0"/>
            </a:endParaRPr>
          </a:p>
          <a:p>
            <a:pPr algn="just"/>
            <a:r>
              <a:rPr lang="uk-UA" sz="2000" b="1" dirty="0">
                <a:solidFill>
                  <a:srgbClr val="002060"/>
                </a:solidFill>
                <a:latin typeface="Verdana" panose="020B0604030504040204" pitchFamily="34" charset="0"/>
                <a:ea typeface="Verdana" panose="020B0604030504040204" pitchFamily="34" charset="0"/>
              </a:rPr>
              <a:t>2. Можна додати повідомлення про фінансування</a:t>
            </a:r>
            <a:r>
              <a:rPr lang="uk-UA" sz="2000" dirty="0">
                <a:solidFill>
                  <a:srgbClr val="002060"/>
                </a:solidFill>
                <a:latin typeface="Verdana" panose="020B0604030504040204" pitchFamily="34" charset="0"/>
                <a:ea typeface="Verdana" panose="020B0604030504040204" pitchFamily="34" charset="0"/>
              </a:rPr>
              <a:t>, зокрема, вказати:</a:t>
            </a:r>
          </a:p>
          <a:p>
            <a:pPr marL="342900" indent="-342900" algn="just">
              <a:buFontTx/>
              <a:buChar char="-"/>
            </a:pPr>
            <a:r>
              <a:rPr lang="uk-UA" sz="2000" dirty="0">
                <a:solidFill>
                  <a:srgbClr val="002060"/>
                </a:solidFill>
                <a:latin typeface="Verdana" panose="020B0604030504040204" pitchFamily="34" charset="0"/>
                <a:ea typeface="Verdana" panose="020B0604030504040204" pitchFamily="34" charset="0"/>
              </a:rPr>
              <a:t>найменування кроку (кількісні та якісні кроки з впровадження реформ/інвестицій);</a:t>
            </a:r>
          </a:p>
          <a:p>
            <a:pPr marL="342900" indent="-342900" algn="just">
              <a:buFontTx/>
              <a:buChar char="-"/>
            </a:pPr>
            <a:r>
              <a:rPr lang="uk-UA" sz="2000" dirty="0">
                <a:solidFill>
                  <a:srgbClr val="002060"/>
                </a:solidFill>
                <a:latin typeface="Verdana" panose="020B0604030504040204" pitchFamily="34" charset="0"/>
                <a:ea typeface="Verdana" panose="020B0604030504040204" pitchFamily="34" charset="0"/>
              </a:rPr>
              <a:t>КПКВК;</a:t>
            </a:r>
          </a:p>
          <a:p>
            <a:pPr marL="342900" indent="-342900" algn="just">
              <a:buFontTx/>
              <a:buChar char="-"/>
            </a:pPr>
            <a:r>
              <a:rPr lang="uk-UA" sz="2000" dirty="0">
                <a:solidFill>
                  <a:srgbClr val="002060"/>
                </a:solidFill>
                <a:latin typeface="Verdana" panose="020B0604030504040204" pitchFamily="34" charset="0"/>
                <a:ea typeface="Verdana" panose="020B0604030504040204" pitchFamily="34" charset="0"/>
              </a:rPr>
              <a:t>джерело фінансування тощо.</a:t>
            </a:r>
          </a:p>
        </p:txBody>
      </p:sp>
      <p:pic>
        <p:nvPicPr>
          <p:cNvPr id="2" name="Рисунок 1">
            <a:extLst>
              <a:ext uri="{FF2B5EF4-FFF2-40B4-BE49-F238E27FC236}">
                <a16:creationId xmlns:a16="http://schemas.microsoft.com/office/drawing/2014/main" id="{197E7769-6083-C1FD-ABD1-398C2FB488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262707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C934C-07CA-1448-C14F-12926BA3077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0755F06-13EB-DE8E-8A84-4EE95756F499}"/>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345B246-5203-F46C-E30D-955D86B003D2}"/>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88C9A57D-A26A-89D7-8670-70729A587BC0}"/>
              </a:ext>
            </a:extLst>
          </p:cNvPr>
          <p:cNvSpPr txBox="1"/>
          <p:nvPr/>
        </p:nvSpPr>
        <p:spPr>
          <a:xfrm>
            <a:off x="2794069" y="1837095"/>
            <a:ext cx="8725441" cy="3785652"/>
          </a:xfrm>
          <a:prstGeom prst="rect">
            <a:avLst/>
          </a:prstGeom>
          <a:noFill/>
        </p:spPr>
        <p:txBody>
          <a:bodyPr wrap="square">
            <a:spAutoFit/>
          </a:bodyPr>
          <a:lstStyle/>
          <a:p>
            <a:pPr algn="ctr"/>
            <a:r>
              <a:rPr lang="uk-UA" sz="2000"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sz="2000" b="1" dirty="0">
              <a:solidFill>
                <a:srgbClr val="002060"/>
              </a:solidFill>
              <a:effectLst/>
              <a:latin typeface="Verdana" panose="020B0604030504040204" pitchFamily="34" charset="0"/>
              <a:ea typeface="Verdana" panose="020B0604030504040204" pitchFamily="34" charset="0"/>
            </a:endParaRPr>
          </a:p>
          <a:p>
            <a:pPr algn="just"/>
            <a:r>
              <a:rPr lang="uk-UA" sz="2000" b="1" dirty="0">
                <a:solidFill>
                  <a:srgbClr val="002060"/>
                </a:solidFill>
                <a:latin typeface="Verdana" panose="020B0604030504040204" pitchFamily="34" charset="0"/>
                <a:ea typeface="Verdana" panose="020B0604030504040204" pitchFamily="34" charset="0"/>
              </a:rPr>
              <a:t>3. Перелік вимог для виконання умов Рамкової угоди</a:t>
            </a:r>
            <a:r>
              <a:rPr lang="uk-UA" sz="2000" dirty="0">
                <a:solidFill>
                  <a:srgbClr val="002060"/>
                </a:solidFill>
                <a:latin typeface="Verdana" panose="020B0604030504040204" pitchFamily="34" charset="0"/>
                <a:ea typeface="Verdana" panose="020B0604030504040204" pitchFamily="34" charset="0"/>
              </a:rPr>
              <a:t> (до учасника, до субпідрядника(</a:t>
            </a:r>
            <a:r>
              <a:rPr lang="uk-UA" sz="2000" dirty="0" err="1">
                <a:solidFill>
                  <a:srgbClr val="002060"/>
                </a:solidFill>
                <a:latin typeface="Verdana" panose="020B0604030504040204" pitchFamily="34" charset="0"/>
                <a:ea typeface="Verdana" panose="020B0604030504040204" pitchFamily="34" charset="0"/>
              </a:rPr>
              <a:t>ів</a:t>
            </a:r>
            <a:r>
              <a:rPr lang="uk-UA" sz="2000" dirty="0">
                <a:solidFill>
                  <a:srgbClr val="002060"/>
                </a:solidFill>
                <a:latin typeface="Verdana" panose="020B0604030504040204" pitchFamily="34" charset="0"/>
                <a:ea typeface="Verdana" panose="020B0604030504040204" pitchFamily="34" charset="0"/>
              </a:rPr>
              <a:t>), до переможця, до товарів, до умов договору):</a:t>
            </a:r>
          </a:p>
          <a:p>
            <a:pPr algn="just"/>
            <a:r>
              <a:rPr lang="uk-UA" sz="2000" i="1" dirty="0">
                <a:solidFill>
                  <a:srgbClr val="002060"/>
                </a:solidFill>
                <a:latin typeface="Verdana" panose="020B0604030504040204" pitchFamily="34" charset="0"/>
                <a:ea typeface="Verdana" panose="020B0604030504040204" pitchFamily="34" charset="0"/>
              </a:rPr>
              <a:t>- вимоги встановлюються відповідно до статей 3, 5, 7, 16, 17 Рамкової угоди;</a:t>
            </a:r>
          </a:p>
          <a:p>
            <a:pPr algn="just"/>
            <a:r>
              <a:rPr lang="uk-UA" sz="2000" dirty="0">
                <a:solidFill>
                  <a:srgbClr val="002060"/>
                </a:solidFill>
                <a:latin typeface="Verdana" panose="020B0604030504040204" pitchFamily="34" charset="0"/>
                <a:ea typeface="Verdana" panose="020B0604030504040204" pitchFamily="34" charset="0"/>
              </a:rPr>
              <a:t>- </a:t>
            </a:r>
            <a:r>
              <a:rPr lang="uk-UA" sz="2000" i="1" dirty="0">
                <a:solidFill>
                  <a:srgbClr val="002060"/>
                </a:solidFill>
                <a:latin typeface="Verdana" panose="020B0604030504040204" pitchFamily="34" charset="0"/>
                <a:ea typeface="Verdana" panose="020B0604030504040204" pitchFamily="34" charset="0"/>
              </a:rPr>
              <a:t>якщо перелік вимог для виконання умов Рамкової угоди – це окреме положення ТД чи окремий додаток, не забути включити надання документів та інформації для виконання умов Рамкової угоди у відповідні додатки (для учасника і для переможця).</a:t>
            </a:r>
          </a:p>
          <a:p>
            <a:pPr algn="just"/>
            <a:endParaRPr lang="uk-UA" sz="20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85AF5557-87B9-BA0D-2A21-1FBA30FC3B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824382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DD8E9-90A4-3CE5-DDF3-D0003F96B75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F680938-F4B0-17FE-090B-B15A0F0A70B9}"/>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3354990-F93F-FDFA-2CC5-57B92A6E6DBD}"/>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040F25-D59A-2FD9-DC55-D3A32A1861FD}"/>
              </a:ext>
            </a:extLst>
          </p:cNvPr>
          <p:cNvSpPr txBox="1"/>
          <p:nvPr/>
        </p:nvSpPr>
        <p:spPr>
          <a:xfrm>
            <a:off x="2695745" y="1329696"/>
            <a:ext cx="8725441" cy="5078313"/>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3.1. Щодо виконання вимог Статті 3 Рамкової угоди:</a:t>
            </a:r>
          </a:p>
          <a:p>
            <a:pPr algn="just"/>
            <a:r>
              <a:rPr lang="uk-UA" dirty="0">
                <a:solidFill>
                  <a:srgbClr val="002060"/>
                </a:solidFill>
                <a:effectLst/>
                <a:latin typeface="Verdana" panose="020B0604030504040204" pitchFamily="34" charset="0"/>
                <a:ea typeface="Verdana" panose="020B0604030504040204" pitchFamily="34" charset="0"/>
              </a:rPr>
              <a:t>До учасника процедури закупівлі або його кінцевого </a:t>
            </a:r>
            <a:r>
              <a:rPr lang="uk-UA" dirty="0" err="1">
                <a:solidFill>
                  <a:srgbClr val="002060"/>
                </a:solidFill>
                <a:effectLst/>
                <a:latin typeface="Verdana" panose="020B0604030504040204" pitchFamily="34" charset="0"/>
                <a:ea typeface="Verdana" panose="020B0604030504040204" pitchFamily="34" charset="0"/>
              </a:rPr>
              <a:t>бенефіціарного</a:t>
            </a:r>
            <a:r>
              <a:rPr lang="uk-UA"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учасника процедури закупівлі не повинні бути застосовані обмежувальні заходи у вигляді санкцій Європейського Союзу та учасник процедури закупівлі або його кінцевий </a:t>
            </a:r>
            <a:r>
              <a:rPr lang="uk-UA" dirty="0" err="1">
                <a:solidFill>
                  <a:srgbClr val="002060"/>
                </a:solidFill>
                <a:effectLst/>
                <a:latin typeface="Verdana" panose="020B0604030504040204" pitchFamily="34" charset="0"/>
                <a:ea typeface="Verdana" panose="020B0604030504040204" pitchFamily="34" charset="0"/>
              </a:rPr>
              <a:t>бенефіціарний</a:t>
            </a:r>
            <a:r>
              <a:rPr lang="uk-UA" dirty="0">
                <a:solidFill>
                  <a:srgbClr val="002060"/>
                </a:solidFill>
                <a:effectLst/>
                <a:latin typeface="Verdana" panose="020B0604030504040204" pitchFamily="34" charset="0"/>
                <a:ea typeface="Verdana" panose="020B0604030504040204" pitchFamily="34" charset="0"/>
              </a:rPr>
              <a:t> власник, його член або учасник (акціонер) юридичної особи - учасника процедури закупівлі не повинні знаходитися у </a:t>
            </a:r>
            <a:r>
              <a:rPr lang="uk-UA" dirty="0" err="1">
                <a:solidFill>
                  <a:srgbClr val="002060"/>
                </a:solidFill>
                <a:effectLst/>
                <a:latin typeface="Verdana" panose="020B0604030504040204" pitchFamily="34" charset="0"/>
                <a:ea typeface="Verdana" panose="020B0604030504040204" pitchFamily="34" charset="0"/>
              </a:rPr>
              <a:t>санкційному</a:t>
            </a:r>
            <a:r>
              <a:rPr lang="uk-UA" dirty="0">
                <a:solidFill>
                  <a:srgbClr val="002060"/>
                </a:solidFill>
                <a:effectLst/>
                <a:latin typeface="Verdana" panose="020B0604030504040204" pitchFamily="34" charset="0"/>
                <a:ea typeface="Verdana" panose="020B0604030504040204" pitchFamily="34" charset="0"/>
              </a:rPr>
              <a:t> списку Європейського Союзу.</a:t>
            </a:r>
          </a:p>
          <a:p>
            <a:pPr algn="just"/>
            <a:endParaRPr lang="uk-UA" i="1" dirty="0">
              <a:solidFill>
                <a:srgbClr val="002060"/>
              </a:solidFill>
              <a:latin typeface="Verdana" panose="020B0604030504040204" pitchFamily="34" charset="0"/>
              <a:ea typeface="Verdana" panose="020B0604030504040204" pitchFamily="34" charset="0"/>
            </a:endParaRPr>
          </a:p>
          <a:p>
            <a:pPr algn="just"/>
            <a:r>
              <a:rPr lang="uk-UA" i="1" dirty="0">
                <a:solidFill>
                  <a:srgbClr val="002060"/>
                </a:solidFill>
                <a:latin typeface="Verdana" panose="020B0604030504040204" pitchFamily="34" charset="0"/>
                <a:ea typeface="Verdana" panose="020B0604030504040204" pitchFamily="34" charset="0"/>
              </a:rPr>
              <a:t>Приклад способу документального підтвердження.</a:t>
            </a:r>
          </a:p>
          <a:p>
            <a:pPr algn="just"/>
            <a:r>
              <a:rPr lang="uk-UA" i="1" dirty="0">
                <a:solidFill>
                  <a:srgbClr val="002060"/>
                </a:solidFill>
                <a:latin typeface="Verdana" panose="020B0604030504040204" pitchFamily="34" charset="0"/>
                <a:ea typeface="Verdana" panose="020B0604030504040204" pitchFamily="34" charset="0"/>
              </a:rPr>
              <a:t>Зазначена інформація має бути підтверджена шляхом формування .</a:t>
            </a:r>
            <a:r>
              <a:rPr lang="uk-UA" i="1" dirty="0" err="1">
                <a:solidFill>
                  <a:srgbClr val="002060"/>
                </a:solidFill>
                <a:latin typeface="Verdana" panose="020B0604030504040204" pitchFamily="34" charset="0"/>
                <a:ea typeface="Verdana" panose="020B0604030504040204" pitchFamily="34" charset="0"/>
              </a:rPr>
              <a:t>pdf</a:t>
            </a:r>
            <a:r>
              <a:rPr lang="uk-UA" i="1" dirty="0">
                <a:solidFill>
                  <a:srgbClr val="002060"/>
                </a:solidFill>
                <a:latin typeface="Verdana" panose="020B0604030504040204" pitchFamily="34" charset="0"/>
                <a:ea typeface="Verdana" panose="020B0604030504040204" pitchFamily="34" charset="0"/>
              </a:rPr>
              <a:t> файлу, який надається у складі тендерної пропозиції, на сайті </a:t>
            </a:r>
            <a:r>
              <a:rPr lang="uk-UA" i="1" dirty="0">
                <a:solidFill>
                  <a:srgbClr val="002060"/>
                </a:solidFill>
                <a:latin typeface="Verdana" panose="020B0604030504040204" pitchFamily="34" charset="0"/>
                <a:ea typeface="Verdana" panose="020B0604030504040204" pitchFamily="34" charset="0"/>
                <a:hlinkClick r:id="rId3"/>
              </a:rPr>
              <a:t>https://www.sanctionsmap.eu/#/main</a:t>
            </a:r>
            <a:r>
              <a:rPr lang="uk-UA" i="1" dirty="0">
                <a:solidFill>
                  <a:srgbClr val="002060"/>
                </a:solidFill>
                <a:latin typeface="Verdana" panose="020B0604030504040204" pitchFamily="34" charset="0"/>
                <a:ea typeface="Verdana" panose="020B0604030504040204" pitchFamily="34" charset="0"/>
              </a:rPr>
              <a:t> у відповідності до пункту 5 статті 1 Рамкової угоди щодо кожної особи, інформація про яку надана на виконання Статті 7 Рамкової угоди.</a:t>
            </a:r>
          </a:p>
        </p:txBody>
      </p:sp>
      <p:pic>
        <p:nvPicPr>
          <p:cNvPr id="2" name="Рисунок 1">
            <a:extLst>
              <a:ext uri="{FF2B5EF4-FFF2-40B4-BE49-F238E27FC236}">
                <a16:creationId xmlns:a16="http://schemas.microsoft.com/office/drawing/2014/main" id="{728CDDFF-B1BA-30C2-2339-A803594F74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758282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53CA9-3ED0-6DAF-5077-00D9B79893C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0533D4D-B48B-B106-9794-6DC322D6897C}"/>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A9DD957-53E7-8AA3-5589-DE9B3155088D}"/>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959B680E-7423-8D8C-7B78-B68D04114352}"/>
              </a:ext>
            </a:extLst>
          </p:cNvPr>
          <p:cNvSpPr txBox="1"/>
          <p:nvPr/>
        </p:nvSpPr>
        <p:spPr>
          <a:xfrm>
            <a:off x="2708126" y="1107110"/>
            <a:ext cx="9031591" cy="5355312"/>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3.1. Щодо виконання вимог Статті 3 Рамкової угоди:</a:t>
            </a:r>
          </a:p>
          <a:p>
            <a:pPr algn="just">
              <a:buNone/>
            </a:pPr>
            <a:r>
              <a:rPr lang="uk-UA" sz="1800" dirty="0">
                <a:solidFill>
                  <a:srgbClr val="002060"/>
                </a:solidFill>
                <a:effectLst/>
                <a:latin typeface="Verdana" panose="020B0604030504040204" pitchFamily="34" charset="0"/>
                <a:ea typeface="Verdana" panose="020B0604030504040204" pitchFamily="34" charset="0"/>
              </a:rPr>
              <a:t>У разі якщо учасник процедури закупівлі має намір залучити спроможності інших суб’єктів господарювання як субпідрядників/співвиконавців, до такого субпідрядника/співвиконавця особисто або його кінцевого </a:t>
            </a:r>
            <a:r>
              <a:rPr lang="uk-UA" sz="1800" dirty="0" err="1">
                <a:solidFill>
                  <a:srgbClr val="002060"/>
                </a:solidFill>
                <a:effectLst/>
                <a:latin typeface="Verdana" panose="020B0604030504040204" pitchFamily="34" charset="0"/>
                <a:ea typeface="Verdana" panose="020B0604030504040204" pitchFamily="34" charset="0"/>
              </a:rPr>
              <a:t>бенефіціарного</a:t>
            </a:r>
            <a:r>
              <a:rPr lang="uk-UA" sz="1800"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субпідрядника/співвиконавця не повинні бути застосовані обмежувальні заходи у вигляді санкцій Європейського Союзу та субпідрядник/співвиконавець особисто або його кінцевий </a:t>
            </a:r>
            <a:r>
              <a:rPr lang="uk-UA" sz="1800" dirty="0" err="1">
                <a:solidFill>
                  <a:srgbClr val="002060"/>
                </a:solidFill>
                <a:effectLst/>
                <a:latin typeface="Verdana" panose="020B0604030504040204" pitchFamily="34" charset="0"/>
                <a:ea typeface="Verdana" panose="020B0604030504040204" pitchFamily="34" charset="0"/>
              </a:rPr>
              <a:t>бенефіціарний</a:t>
            </a:r>
            <a:r>
              <a:rPr lang="uk-UA" sz="1800" dirty="0">
                <a:solidFill>
                  <a:srgbClr val="002060"/>
                </a:solidFill>
                <a:effectLst/>
                <a:latin typeface="Verdana" panose="020B0604030504040204" pitchFamily="34" charset="0"/>
                <a:ea typeface="Verdana" panose="020B0604030504040204" pitchFamily="34" charset="0"/>
              </a:rPr>
              <a:t> власник, його член або учасник (акціонер) юридичної особи - субпідрядника/співвиконавця не повинні знаходитися у </a:t>
            </a:r>
            <a:r>
              <a:rPr lang="uk-UA" sz="1800" dirty="0" err="1">
                <a:solidFill>
                  <a:srgbClr val="002060"/>
                </a:solidFill>
                <a:effectLst/>
                <a:latin typeface="Verdana" panose="020B0604030504040204" pitchFamily="34" charset="0"/>
                <a:ea typeface="Verdana" panose="020B0604030504040204" pitchFamily="34" charset="0"/>
              </a:rPr>
              <a:t>санкційному</a:t>
            </a:r>
            <a:r>
              <a:rPr lang="uk-UA" sz="1800" dirty="0">
                <a:solidFill>
                  <a:srgbClr val="002060"/>
                </a:solidFill>
                <a:effectLst/>
                <a:latin typeface="Verdana" panose="020B0604030504040204" pitchFamily="34" charset="0"/>
                <a:ea typeface="Verdana" panose="020B0604030504040204" pitchFamily="34" charset="0"/>
              </a:rPr>
              <a:t> списку Європейського Союзу.</a:t>
            </a:r>
          </a:p>
          <a:p>
            <a:pPr algn="just"/>
            <a:r>
              <a:rPr lang="uk-UA" i="1" dirty="0">
                <a:solidFill>
                  <a:srgbClr val="002060"/>
                </a:solidFill>
                <a:latin typeface="Verdana" panose="020B0604030504040204" pitchFamily="34" charset="0"/>
                <a:ea typeface="Verdana" panose="020B0604030504040204" pitchFamily="34" charset="0"/>
              </a:rPr>
              <a:t>Приклад способу документального підтвердження.</a:t>
            </a:r>
          </a:p>
          <a:p>
            <a:pPr algn="just"/>
            <a:r>
              <a:rPr lang="uk-UA" sz="1800" i="1" kern="0" dirty="0">
                <a:solidFill>
                  <a:srgbClr val="002060"/>
                </a:solidFill>
                <a:effectLst/>
                <a:latin typeface="Verdana" panose="020B0604030504040204" pitchFamily="34" charset="0"/>
                <a:ea typeface="Verdana" panose="020B0604030504040204" pitchFamily="34" charset="0"/>
              </a:rPr>
              <a:t>Зазначена інформація має бути підтверджена шляхом формування .</a:t>
            </a:r>
            <a:r>
              <a:rPr lang="uk-UA" sz="1800" i="1" kern="0" dirty="0" err="1">
                <a:solidFill>
                  <a:srgbClr val="002060"/>
                </a:solidFill>
                <a:effectLst/>
                <a:latin typeface="Verdana" panose="020B0604030504040204" pitchFamily="34" charset="0"/>
                <a:ea typeface="Verdana" panose="020B0604030504040204" pitchFamily="34" charset="0"/>
              </a:rPr>
              <a:t>pdf</a:t>
            </a:r>
            <a:r>
              <a:rPr lang="uk-UA" sz="1800" i="1" kern="0" dirty="0">
                <a:solidFill>
                  <a:srgbClr val="002060"/>
                </a:solidFill>
                <a:effectLst/>
                <a:latin typeface="Verdana" panose="020B0604030504040204" pitchFamily="34" charset="0"/>
                <a:ea typeface="Verdana" panose="020B0604030504040204" pitchFamily="34" charset="0"/>
              </a:rPr>
              <a:t> файлу, який надається у складі тендерної пропозиції, на сайті </a:t>
            </a:r>
            <a:r>
              <a:rPr lang="uk-UA" sz="1800" i="1" u="sng" kern="0"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https://www.sanctionsmap.eu/#/mai</a:t>
            </a:r>
            <a:r>
              <a:rPr lang="uk-UA" sz="1800" i="1" kern="0" dirty="0">
                <a:solidFill>
                  <a:srgbClr val="002060"/>
                </a:solidFill>
                <a:effectLst/>
                <a:latin typeface="Verdana" panose="020B0604030504040204" pitchFamily="34" charset="0"/>
                <a:ea typeface="Verdana" panose="020B0604030504040204" pitchFamily="34" charset="0"/>
              </a:rPr>
              <a:t>n у відповідності до пункту 5 статті 1 Рамкової угоди щодо кожної особи, інформація про яку надана на виконання Статті 7 Рамкової угоди.</a:t>
            </a:r>
            <a:endParaRPr lang="uk-UA" i="1" dirty="0">
              <a:solidFill>
                <a:srgbClr val="00206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2E439A06-4FA0-151D-E3BF-0FCE65769B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721720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D7906-5641-4B0E-96B3-01B0999B6473}"/>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36C4E4A-DD6D-DF71-6186-F97D5DDB83BA}"/>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3EE283-06A1-D1F2-5177-6B2851C8DBFA}"/>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2DBCBA0B-7D1A-CB59-0373-AAFC2BB7D735}"/>
              </a:ext>
            </a:extLst>
          </p:cNvPr>
          <p:cNvSpPr txBox="1"/>
          <p:nvPr/>
        </p:nvSpPr>
        <p:spPr>
          <a:xfrm>
            <a:off x="2826113" y="1720840"/>
            <a:ext cx="9031591" cy="3693319"/>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3.1. Щодо виконання вимог Статті 3 Рамкової угоди:</a:t>
            </a:r>
          </a:p>
          <a:p>
            <a:pPr algn="just">
              <a:buNone/>
            </a:pPr>
            <a:endParaRPr lang="uk-UA" sz="1800" b="1" dirty="0">
              <a:solidFill>
                <a:srgbClr val="002060"/>
              </a:solidFill>
              <a:effectLst/>
              <a:latin typeface="Verdana" panose="020B0604030504040204" pitchFamily="34" charset="0"/>
              <a:ea typeface="Verdana" panose="020B0604030504040204" pitchFamily="34" charset="0"/>
            </a:endParaRPr>
          </a:p>
          <a:p>
            <a:pPr algn="just">
              <a:buNone/>
            </a:pPr>
            <a:r>
              <a:rPr lang="uk-UA" sz="1800" dirty="0">
                <a:solidFill>
                  <a:srgbClr val="002060"/>
                </a:solidFill>
                <a:effectLst/>
                <a:latin typeface="Verdana" panose="020B0604030504040204" pitchFamily="34" charset="0"/>
                <a:ea typeface="Verdana" panose="020B0604030504040204" pitchFamily="34" charset="0"/>
              </a:rPr>
              <a:t>Вказані на попередніх слайдах документи та інформація надаються переможцем процедури закупівлі при підписанні договору про закупівлю.</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r>
              <a:rPr lang="uk-UA" sz="1800" dirty="0">
                <a:solidFill>
                  <a:srgbClr val="002060"/>
                </a:solidFill>
                <a:effectLst/>
                <a:latin typeface="Verdana" panose="020B0604030504040204" pitchFamily="34" charset="0"/>
                <a:ea typeface="Verdana" panose="020B0604030504040204" pitchFamily="34" charset="0"/>
              </a:rPr>
              <a:t>Вказані на попередніх слайдах  документи та інформація надаються переможцем процедури закупівлі, з яким укладено договір про закупівлю, під час </a:t>
            </a:r>
            <a:r>
              <a:rPr lang="uk-UA" sz="1800" dirty="0" err="1">
                <a:solidFill>
                  <a:srgbClr val="002060"/>
                </a:solidFill>
                <a:effectLst/>
                <a:latin typeface="Verdana" panose="020B0604030504040204" pitchFamily="34" charset="0"/>
                <a:ea typeface="Verdana" panose="020B0604030504040204" pitchFamily="34" charset="0"/>
              </a:rPr>
              <a:t>оплат</a:t>
            </a:r>
            <a:r>
              <a:rPr lang="uk-UA" sz="1800" dirty="0">
                <a:solidFill>
                  <a:srgbClr val="002060"/>
                </a:solidFill>
                <a:effectLst/>
                <a:latin typeface="Verdana" panose="020B0604030504040204" pitchFamily="34" charset="0"/>
                <a:ea typeface="Verdana" panose="020B0604030504040204" pitchFamily="34" charset="0"/>
              </a:rPr>
              <a:t> за договором про закупівлю до кожної накладної/акту виконаних робіт/рахунку на оплату.</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6BC9A4C6-25DE-0FAC-758A-859263E2E5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560740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E2451-8B18-051A-6A3C-30A3EF12D8B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1EBDEA6-98AD-B000-2A0F-7E64B9C7A3C5}"/>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5754742-FC45-295E-AD51-007AF5F3D859}"/>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436BEE97-6E64-B81B-A2FE-AECA867394DE}"/>
              </a:ext>
            </a:extLst>
          </p:cNvPr>
          <p:cNvSpPr txBox="1"/>
          <p:nvPr/>
        </p:nvSpPr>
        <p:spPr>
          <a:xfrm>
            <a:off x="2856960" y="1720840"/>
            <a:ext cx="8655128" cy="3416320"/>
          </a:xfrm>
          <a:prstGeom prst="rect">
            <a:avLst/>
          </a:prstGeom>
          <a:noFill/>
        </p:spPr>
        <p:txBody>
          <a:bodyPr wrap="square">
            <a:spAutoFit/>
          </a:bodyPr>
          <a:lstStyle/>
          <a:p>
            <a:pPr algn="just"/>
            <a:r>
              <a:rPr lang="ru-RU" sz="2400" b="0" i="0" u="none" strike="noStrike" baseline="0" dirty="0">
                <a:solidFill>
                  <a:srgbClr val="002060"/>
                </a:solidFill>
                <a:latin typeface="Verdana" panose="020B0604030504040204" pitchFamily="34" charset="0"/>
                <a:ea typeface="Verdana" panose="020B0604030504040204" pitchFamily="34" charset="0"/>
              </a:rPr>
              <a:t>Регламентом </a:t>
            </a:r>
            <a:r>
              <a:rPr lang="uk-UA" sz="2400" b="0" i="0" u="none" strike="noStrike" baseline="0" noProof="0" dirty="0">
                <a:solidFill>
                  <a:srgbClr val="002060"/>
                </a:solidFill>
                <a:latin typeface="Verdana" panose="020B0604030504040204" pitchFamily="34" charset="0"/>
                <a:ea typeface="Verdana" panose="020B0604030504040204" pitchFamily="34" charset="0"/>
              </a:rPr>
              <a:t>Європейського</a:t>
            </a:r>
            <a:r>
              <a:rPr lang="ru-RU" sz="2400" b="0" i="0" u="none" strike="noStrike" baseline="0" dirty="0">
                <a:solidFill>
                  <a:srgbClr val="002060"/>
                </a:solidFill>
                <a:latin typeface="Verdana" panose="020B0604030504040204" pitchFamily="34" charset="0"/>
                <a:ea typeface="Verdana" panose="020B0604030504040204" pitchFamily="34" charset="0"/>
              </a:rPr>
              <a:t> Парламенту і Ради (ЄС) 2024/792 </a:t>
            </a:r>
            <a:r>
              <a:rPr lang="uk-UA" sz="2400" b="0" i="0" u="none" strike="noStrike" baseline="0" dirty="0">
                <a:solidFill>
                  <a:srgbClr val="002060"/>
                </a:solidFill>
                <a:latin typeface="Verdana" panose="020B0604030504040204" pitchFamily="34" charset="0"/>
                <a:ea typeface="Verdana" panose="020B0604030504040204" pitchFamily="34" charset="0"/>
              </a:rPr>
              <a:t>від 29.02.2024 (далі - Регламент щодо </a:t>
            </a:r>
            <a:r>
              <a:rPr lang="en-US" sz="2400" b="0" i="0" u="none" strike="noStrike" baseline="0" dirty="0">
                <a:solidFill>
                  <a:srgbClr val="002060"/>
                </a:solidFill>
                <a:latin typeface="Verdana" panose="020B0604030504040204" pitchFamily="34" charset="0"/>
                <a:ea typeface="Verdana" panose="020B0604030504040204" pitchFamily="34" charset="0"/>
              </a:rPr>
              <a:t>Ukraine Facility) </a:t>
            </a:r>
            <a:r>
              <a:rPr lang="uk-UA" sz="2400" b="0" i="0" u="none" strike="noStrike" baseline="0" dirty="0">
                <a:solidFill>
                  <a:srgbClr val="002060"/>
                </a:solidFill>
                <a:latin typeface="Verdana" panose="020B0604030504040204" pitchFamily="34" charset="0"/>
                <a:ea typeface="Verdana" panose="020B0604030504040204" pitchFamily="34" charset="0"/>
              </a:rPr>
              <a:t>було започатковано інструмент </a:t>
            </a:r>
            <a:r>
              <a:rPr lang="en-US" sz="2400" b="0" i="0" u="none" strike="noStrike" baseline="0" dirty="0">
                <a:solidFill>
                  <a:srgbClr val="002060"/>
                </a:solidFill>
                <a:latin typeface="Verdana" panose="020B0604030504040204" pitchFamily="34" charset="0"/>
                <a:ea typeface="Verdana" panose="020B0604030504040204" pitchFamily="34" charset="0"/>
              </a:rPr>
              <a:t>Ukraine Facility (</a:t>
            </a:r>
            <a:r>
              <a:rPr lang="uk-UA" sz="2400" b="0" i="0" u="none" strike="noStrike" baseline="0" dirty="0">
                <a:solidFill>
                  <a:srgbClr val="002060"/>
                </a:solidFill>
                <a:latin typeface="Verdana" panose="020B0604030504040204" pitchFamily="34" charset="0"/>
                <a:ea typeface="Verdana" panose="020B0604030504040204" pitchFamily="34" charset="0"/>
              </a:rPr>
              <a:t>далі - </a:t>
            </a:r>
            <a:r>
              <a:rPr lang="en-US" sz="2400" b="1" i="0" u="none" strike="noStrike" baseline="0" dirty="0">
                <a:solidFill>
                  <a:srgbClr val="002060"/>
                </a:solidFill>
                <a:latin typeface="Verdana" panose="020B0604030504040204" pitchFamily="34" charset="0"/>
                <a:ea typeface="Verdana" panose="020B0604030504040204" pitchFamily="34" charset="0"/>
              </a:rPr>
              <a:t>Ukraine Facility</a:t>
            </a:r>
            <a:r>
              <a:rPr lang="en-US" sz="2400" b="0" i="0" u="none" strike="noStrike" baseline="0" dirty="0">
                <a:solidFill>
                  <a:srgbClr val="002060"/>
                </a:solidFill>
                <a:latin typeface="Verdana" panose="020B0604030504040204" pitchFamily="34" charset="0"/>
                <a:ea typeface="Verdana" panose="020B0604030504040204" pitchFamily="34" charset="0"/>
              </a:rPr>
              <a:t>) </a:t>
            </a:r>
            <a:r>
              <a:rPr lang="uk-UA" sz="2400" b="0" i="0" u="none" strike="noStrike" baseline="0" dirty="0">
                <a:solidFill>
                  <a:srgbClr val="002060"/>
                </a:solidFill>
                <a:latin typeface="Verdana" panose="020B0604030504040204" pitchFamily="34" charset="0"/>
                <a:ea typeface="Verdana" panose="020B0604030504040204" pitchFamily="34" charset="0"/>
              </a:rPr>
              <a:t>для покриття дефіциту </a:t>
            </a:r>
            <a:r>
              <a:rPr lang="uk-UA" sz="2400" b="0" i="0" u="none" strike="noStrike" baseline="0" noProof="0" dirty="0">
                <a:solidFill>
                  <a:srgbClr val="002060"/>
                </a:solidFill>
                <a:latin typeface="Verdana" panose="020B0604030504040204" pitchFamily="34" charset="0"/>
                <a:ea typeface="Verdana" panose="020B0604030504040204" pitchFamily="34" charset="0"/>
              </a:rPr>
              <a:t>фінансування України, задоволення потреб у відновленні, реконструкції т</a:t>
            </a:r>
            <a:r>
              <a:rPr lang="ru-RU" sz="2400" b="0" i="0" u="none" strike="noStrike" baseline="0" dirty="0">
                <a:solidFill>
                  <a:srgbClr val="002060"/>
                </a:solidFill>
                <a:latin typeface="Verdana" panose="020B0604030504040204" pitchFamily="34" charset="0"/>
                <a:ea typeface="Verdana" panose="020B0604030504040204" pitchFamily="34" charset="0"/>
              </a:rPr>
              <a:t>а </a:t>
            </a:r>
            <a:r>
              <a:rPr lang="uk-UA" sz="2400" b="0" i="0" u="none" strike="noStrike" baseline="0" dirty="0">
                <a:solidFill>
                  <a:srgbClr val="002060"/>
                </a:solidFill>
                <a:latin typeface="Verdana" panose="020B0604030504040204" pitchFamily="34" charset="0"/>
                <a:ea typeface="Verdana" panose="020B0604030504040204" pitchFamily="34" charset="0"/>
              </a:rPr>
              <a:t>модернізації з одночасною підтримкою зусиль України у сфері реалізації </a:t>
            </a:r>
            <a:r>
              <a:rPr lang="ru-RU" sz="2400" b="0" i="0" u="none" strike="noStrike" baseline="0" dirty="0">
                <a:solidFill>
                  <a:srgbClr val="002060"/>
                </a:solidFill>
                <a:latin typeface="Verdana" panose="020B0604030504040204" pitchFamily="34" charset="0"/>
                <a:ea typeface="Verdana" panose="020B0604030504040204" pitchFamily="34" charset="0"/>
              </a:rPr>
              <a:t>реформ на шляху до </a:t>
            </a:r>
            <a:r>
              <a:rPr lang="uk-UA" sz="2400" b="0" i="0" u="none" strike="noStrike" baseline="0" noProof="0" dirty="0">
                <a:solidFill>
                  <a:srgbClr val="002060"/>
                </a:solidFill>
                <a:latin typeface="Verdana" panose="020B0604030504040204" pitchFamily="34" charset="0"/>
                <a:ea typeface="Verdana" panose="020B0604030504040204" pitchFamily="34" charset="0"/>
              </a:rPr>
              <a:t>вступу</a:t>
            </a:r>
            <a:r>
              <a:rPr lang="ru-RU" sz="2400" b="0" i="0" u="none" strike="noStrike" baseline="0" dirty="0">
                <a:solidFill>
                  <a:srgbClr val="002060"/>
                </a:solidFill>
                <a:latin typeface="Verdana" panose="020B0604030504040204" pitchFamily="34" charset="0"/>
                <a:ea typeface="Verdana" panose="020B0604030504040204" pitchFamily="34" charset="0"/>
              </a:rPr>
              <a:t> до Союзу.</a:t>
            </a:r>
            <a:endPar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endParaRPr>
          </a:p>
        </p:txBody>
      </p:sp>
      <p:pic>
        <p:nvPicPr>
          <p:cNvPr id="2" name="Рисунок 1">
            <a:extLst>
              <a:ext uri="{FF2B5EF4-FFF2-40B4-BE49-F238E27FC236}">
                <a16:creationId xmlns:a16="http://schemas.microsoft.com/office/drawing/2014/main" id="{83FBAD00-F696-D1FF-6A50-690ED9B8FE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982808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634BE-C2A8-C437-AB2A-42FF96CECF9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22366E16-8FC9-EBB9-3BEF-C4FBBB512591}"/>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132A985-01FB-0ED0-8125-CDE91AEF8FB3}"/>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FCA81DB-E28F-0AC0-CE61-AB6A4959437D}"/>
              </a:ext>
            </a:extLst>
          </p:cNvPr>
          <p:cNvSpPr txBox="1"/>
          <p:nvPr/>
        </p:nvSpPr>
        <p:spPr>
          <a:xfrm>
            <a:off x="2708126" y="1107110"/>
            <a:ext cx="9031591" cy="4801314"/>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3.2.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5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r>
              <a:rPr lang="uk-UA" sz="1800" dirty="0">
                <a:solidFill>
                  <a:srgbClr val="002060"/>
                </a:solidFill>
                <a:effectLst/>
                <a:latin typeface="Verdana" panose="020B0604030504040204" pitchFamily="34" charset="0"/>
                <a:ea typeface="Verdana" panose="020B0604030504040204" pitchFamily="34" charset="0"/>
              </a:rPr>
              <a:t>Учасники процедури закупівлі повинні бути зареєстровані у зазначених нижче країнах (далі - прийнятні країни):</a:t>
            </a:r>
          </a:p>
          <a:p>
            <a:pPr algn="just">
              <a:buNone/>
            </a:pPr>
            <a:r>
              <a:rPr lang="uk-UA" sz="1800" dirty="0">
                <a:solidFill>
                  <a:srgbClr val="002060"/>
                </a:solidFill>
                <a:effectLst/>
                <a:latin typeface="Verdana" panose="020B0604030504040204" pitchFamily="34" charset="0"/>
                <a:ea typeface="Verdana" panose="020B0604030504040204" pitchFamily="34" charset="0"/>
              </a:rPr>
              <a:t>- держави-члени Європейського Союзу, Україна, країни-партнери з регіону Західні Балкани, Грузія та Молдова, а також Договірні сторони Угоди про Європейський економічний простір;</a:t>
            </a:r>
          </a:p>
          <a:p>
            <a:pPr algn="just">
              <a:buNone/>
            </a:pPr>
            <a:r>
              <a:rPr lang="uk-UA" sz="1800" dirty="0">
                <a:solidFill>
                  <a:srgbClr val="002060"/>
                </a:solidFill>
                <a:effectLst/>
                <a:latin typeface="Verdana" panose="020B0604030504040204" pitchFamily="34" charset="0"/>
                <a:ea typeface="Verdana" panose="020B0604030504040204" pitchFamily="34" charset="0"/>
              </a:rPr>
              <a:t>- країни, які надають Україні рівень підтримки, порівняний з рівнем, що надається Європейським Союзом, з урахуванням розміру їхньої економіки і для яких Європейською Комісією встановлений взаємний доступ до зовнішньої допомоги в Україні.</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buNone/>
            </a:pPr>
            <a:r>
              <a:rPr lang="uk-UA" sz="1800" kern="0" dirty="0">
                <a:solidFill>
                  <a:srgbClr val="002060"/>
                </a:solidFill>
                <a:effectLst/>
                <a:latin typeface="Verdana" panose="020B0604030504040204" pitchFamily="34" charset="0"/>
                <a:ea typeface="Verdana" panose="020B0604030504040204" pitchFamily="34" charset="0"/>
              </a:rPr>
              <a:t>Перелік прийнятних країн оприлюднений на офіційному сайті Міністерства економіки України за посиланням </a:t>
            </a:r>
            <a:r>
              <a:rPr lang="uk-UA" sz="1800" u="sng" kern="0"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https://me.gov.ua/Documents/Detail?lang=uk-UA&amp;id=99515de8-4512-4941-afaa-ca5887a9b4f4&amp;title=PerelikPriiniatnikhKrain</a:t>
            </a:r>
            <a:r>
              <a:rPr lang="uk-UA" sz="1800" kern="0" dirty="0">
                <a:solidFill>
                  <a:srgbClr val="002060"/>
                </a:solidFill>
                <a:effectLst/>
                <a:latin typeface="Verdana" panose="020B0604030504040204" pitchFamily="34" charset="0"/>
                <a:ea typeface="Verdana" panose="020B0604030504040204" pitchFamily="34" charset="0"/>
              </a:rPr>
              <a:t>.</a:t>
            </a:r>
            <a:endParaRPr lang="uk-UA" i="1" dirty="0">
              <a:solidFill>
                <a:srgbClr val="00206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D22A3069-219B-A31B-B690-31987387EE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691000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D4227-4677-267F-7D17-9922B190985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43113B87-1E97-0384-4931-BC76C696BE0C}"/>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DBC216B-7231-B7A8-890F-02B2B8B7D42E}"/>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D54AFE81-FD2C-A538-4FA9-77BCE94F35C1}"/>
              </a:ext>
            </a:extLst>
          </p:cNvPr>
          <p:cNvSpPr txBox="1"/>
          <p:nvPr/>
        </p:nvSpPr>
        <p:spPr>
          <a:xfrm>
            <a:off x="2708126" y="1107110"/>
            <a:ext cx="9031591" cy="5355312"/>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3.2.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5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r>
              <a:rPr lang="uk-UA" sz="1800" dirty="0">
                <a:solidFill>
                  <a:srgbClr val="002060"/>
                </a:solidFill>
                <a:effectLst/>
                <a:latin typeface="Verdana" panose="020B0604030504040204" pitchFamily="34" charset="0"/>
                <a:ea typeface="Verdana" panose="020B0604030504040204" pitchFamily="34" charset="0"/>
              </a:rPr>
              <a:t>Субпідрядна(і) організація(</a:t>
            </a:r>
            <a:r>
              <a:rPr lang="uk-UA" sz="1800" dirty="0" err="1">
                <a:solidFill>
                  <a:srgbClr val="002060"/>
                </a:solidFill>
                <a:effectLst/>
                <a:latin typeface="Verdana" panose="020B0604030504040204" pitchFamily="34" charset="0"/>
                <a:ea typeface="Verdana" panose="020B0604030504040204" pitchFamily="34" charset="0"/>
              </a:rPr>
              <a:t>ії</a:t>
            </a:r>
            <a:r>
              <a:rPr lang="uk-UA" sz="1800" dirty="0">
                <a:solidFill>
                  <a:srgbClr val="002060"/>
                </a:solidFill>
                <a:effectLst/>
                <a:latin typeface="Verdana" panose="020B0604030504040204" pitchFamily="34" charset="0"/>
                <a:ea typeface="Verdana" panose="020B0604030504040204" pitchFamily="34" charset="0"/>
              </a:rPr>
              <a:t>)/співвиконавець(і), у разі залучення її (його/їх) до виконання робіт, повинна(</a:t>
            </a:r>
            <a:r>
              <a:rPr lang="uk-UA" sz="1800" dirty="0" err="1">
                <a:solidFill>
                  <a:srgbClr val="002060"/>
                </a:solidFill>
                <a:effectLst/>
                <a:latin typeface="Verdana" panose="020B0604030504040204" pitchFamily="34" charset="0"/>
                <a:ea typeface="Verdana" panose="020B0604030504040204" pitchFamily="34" charset="0"/>
              </a:rPr>
              <a:t>ен</a:t>
            </a:r>
            <a:r>
              <a:rPr lang="uk-UA" sz="1800" dirty="0">
                <a:solidFill>
                  <a:srgbClr val="002060"/>
                </a:solidFill>
                <a:effectLst/>
                <a:latin typeface="Verdana" panose="020B0604030504040204" pitchFamily="34" charset="0"/>
                <a:ea typeface="Verdana" panose="020B0604030504040204" pitchFamily="34" charset="0"/>
              </a:rPr>
              <a:t>/і) бути зареєстрована(</a:t>
            </a:r>
            <a:r>
              <a:rPr lang="uk-UA" sz="1800" dirty="0" err="1">
                <a:solidFill>
                  <a:srgbClr val="002060"/>
                </a:solidFill>
                <a:effectLst/>
                <a:latin typeface="Verdana" panose="020B0604030504040204" pitchFamily="34" charset="0"/>
                <a:ea typeface="Verdana" panose="020B0604030504040204" pitchFamily="34" charset="0"/>
              </a:rPr>
              <a:t>ий</a:t>
            </a:r>
            <a:r>
              <a:rPr lang="uk-UA" sz="1800" dirty="0">
                <a:solidFill>
                  <a:srgbClr val="002060"/>
                </a:solidFill>
                <a:effectLst/>
                <a:latin typeface="Verdana" panose="020B0604030504040204" pitchFamily="34" charset="0"/>
                <a:ea typeface="Verdana" panose="020B0604030504040204" pitchFamily="34" charset="0"/>
              </a:rPr>
              <a:t>/і) у прийнятних країнах.</a:t>
            </a:r>
          </a:p>
          <a:p>
            <a:pPr algn="just">
              <a:buNone/>
            </a:pPr>
            <a:endParaRPr lang="uk-UA" dirty="0">
              <a:solidFill>
                <a:srgbClr val="002060"/>
              </a:solidFill>
              <a:latin typeface="Verdana" panose="020B0604030504040204" pitchFamily="34" charset="0"/>
              <a:ea typeface="Verdana" panose="020B0604030504040204" pitchFamily="34" charset="0"/>
            </a:endParaRPr>
          </a:p>
          <a:p>
            <a:pPr algn="just">
              <a:buNone/>
            </a:pPr>
            <a:r>
              <a:rPr lang="uk-UA" sz="1800" dirty="0">
                <a:solidFill>
                  <a:srgbClr val="002060"/>
                </a:solidFill>
                <a:effectLst/>
                <a:latin typeface="Verdana" panose="020B0604030504040204" pitchFamily="34" charset="0"/>
                <a:ea typeface="Verdana" panose="020B0604030504040204" pitchFamily="34" charset="0"/>
              </a:rPr>
              <a:t>Усі товари, товари та/або матеріальні ресурси в складі закупівлі робіт, незалежно від їх вартості, у рамках виконання заходів Плану України, що схвалений для реалізації інструменту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повинні походити з прийнятних країн, </a:t>
            </a:r>
            <a:r>
              <a:rPr lang="uk-UA" sz="1800" b="1" i="1" dirty="0">
                <a:solidFill>
                  <a:srgbClr val="002060"/>
                </a:solidFill>
                <a:effectLst/>
                <a:latin typeface="Verdana" panose="020B0604030504040204" pitchFamily="34" charset="0"/>
                <a:ea typeface="Verdana" panose="020B0604030504040204" pitchFamily="34" charset="0"/>
              </a:rPr>
              <a:t>що підтверджується шляхом надання у складі тендерної пропозиції гарантійного листа</a:t>
            </a:r>
            <a:r>
              <a:rPr lang="uk-UA" sz="1800" dirty="0">
                <a:solidFill>
                  <a:srgbClr val="002060"/>
                </a:solidFill>
                <a:effectLst/>
                <a:latin typeface="Verdana" panose="020B0604030504040204" pitchFamily="34" charset="0"/>
                <a:ea typeface="Verdana" panose="020B0604030504040204" pitchFamily="34" charset="0"/>
              </a:rPr>
              <a:t>.</a:t>
            </a:r>
          </a:p>
          <a:p>
            <a:pPr algn="just"/>
            <a:endParaRPr lang="uk-UA" dirty="0">
              <a:solidFill>
                <a:srgbClr val="002060"/>
              </a:solidFill>
              <a:latin typeface="Verdana" panose="020B0604030504040204" pitchFamily="34" charset="0"/>
              <a:ea typeface="Verdana" panose="020B0604030504040204" pitchFamily="34" charset="0"/>
            </a:endParaRPr>
          </a:p>
          <a:p>
            <a:pPr algn="just"/>
            <a:r>
              <a:rPr lang="uk-UA" sz="1800" dirty="0">
                <a:solidFill>
                  <a:srgbClr val="002060"/>
                </a:solidFill>
                <a:effectLst/>
                <a:latin typeface="Verdana" panose="020B0604030504040204" pitchFamily="34" charset="0"/>
                <a:ea typeface="Verdana" panose="020B0604030504040204" pitchFamily="34" charset="0"/>
              </a:rPr>
              <a:t>Переможець процедури закупівлі, з яким укладено договір про закупівлю, під час </a:t>
            </a:r>
            <a:r>
              <a:rPr lang="uk-UA" sz="1800" dirty="0" err="1">
                <a:solidFill>
                  <a:srgbClr val="002060"/>
                </a:solidFill>
                <a:effectLst/>
                <a:latin typeface="Verdana" panose="020B0604030504040204" pitchFamily="34" charset="0"/>
                <a:ea typeface="Verdana" panose="020B0604030504040204" pitchFamily="34" charset="0"/>
              </a:rPr>
              <a:t>оплат</a:t>
            </a:r>
            <a:r>
              <a:rPr lang="uk-UA" sz="1800" dirty="0">
                <a:solidFill>
                  <a:srgbClr val="002060"/>
                </a:solidFill>
                <a:effectLst/>
                <a:latin typeface="Verdana" panose="020B0604030504040204" pitchFamily="34" charset="0"/>
                <a:ea typeface="Verdana" panose="020B0604030504040204" pitchFamily="34" charset="0"/>
              </a:rPr>
              <a:t> за договором про закупівлю до кожної накладної/акту виконаних робіт/рахунку на оплату </a:t>
            </a:r>
            <a:r>
              <a:rPr lang="uk-UA" sz="1800" b="1" i="1" dirty="0">
                <a:solidFill>
                  <a:srgbClr val="002060"/>
                </a:solidFill>
                <a:effectLst/>
                <a:latin typeface="Verdana" panose="020B0604030504040204" pitchFamily="34" charset="0"/>
                <a:ea typeface="Verdana" panose="020B0604030504040204" pitchFamily="34" charset="0"/>
              </a:rPr>
              <a:t>надається документ, що підтверджує країну походження товарів або матеріальних ресурсів, які будуть постачатися під час виконання укладеного договору про закупівлю</a:t>
            </a:r>
            <a:r>
              <a:rPr lang="uk-UA" sz="1800" dirty="0">
                <a:solidFill>
                  <a:srgbClr val="002060"/>
                </a:solidFill>
                <a:effectLst/>
                <a:latin typeface="Verdana" panose="020B0604030504040204" pitchFamily="34" charset="0"/>
                <a:ea typeface="Verdana" panose="020B0604030504040204" pitchFamily="34" charset="0"/>
              </a:rPr>
              <a:t>.</a:t>
            </a:r>
          </a:p>
        </p:txBody>
      </p:sp>
      <p:pic>
        <p:nvPicPr>
          <p:cNvPr id="2" name="Рисунок 1">
            <a:extLst>
              <a:ext uri="{FF2B5EF4-FFF2-40B4-BE49-F238E27FC236}">
                <a16:creationId xmlns:a16="http://schemas.microsoft.com/office/drawing/2014/main" id="{B500DCC1-3A61-B25D-450B-69F0DA97BB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376944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3F9AB-3AD5-FCED-9E2D-0D474424E354}"/>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BFA011AD-3045-8D75-C866-E36A2292A31B}"/>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1A31623-9A20-316C-2FE2-2E1104EC84CF}"/>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EE0571A7-3552-FD35-FE2E-310A044E8FDF}"/>
              </a:ext>
            </a:extLst>
          </p:cNvPr>
          <p:cNvSpPr txBox="1"/>
          <p:nvPr/>
        </p:nvSpPr>
        <p:spPr>
          <a:xfrm>
            <a:off x="2708126" y="1107110"/>
            <a:ext cx="9031591" cy="4524315"/>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3.3.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7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buNone/>
            </a:pPr>
            <a:r>
              <a:rPr lang="uk-UA" sz="1800" i="1" dirty="0">
                <a:solidFill>
                  <a:srgbClr val="002060"/>
                </a:solidFill>
                <a:effectLst/>
                <a:latin typeface="Verdana" panose="020B0604030504040204" pitchFamily="34" charset="0"/>
                <a:ea typeface="Verdana" panose="020B0604030504040204" pitchFamily="34" charset="0"/>
              </a:rPr>
              <a:t>У складі тендерної пропозиції учасник надає довідку у довільній формі, яка повинна містити інформацію щодо учасника процедури закупівлі про:</a:t>
            </a:r>
          </a:p>
          <a:p>
            <a:pPr algn="just">
              <a:buNone/>
            </a:pPr>
            <a:r>
              <a:rPr lang="uk-UA" sz="1800" dirty="0">
                <a:solidFill>
                  <a:srgbClr val="002060"/>
                </a:solidFill>
                <a:effectLst/>
                <a:latin typeface="Verdana" panose="020B0604030504040204" pitchFamily="34" charset="0"/>
                <a:ea typeface="Verdana" panose="020B0604030504040204" pitchFamily="34" charset="0"/>
              </a:rPr>
              <a:t>- найменування та ідентифікаційний код в Єдиному державному реєстрі юридичних осіб, фізичних осіб - підприємців та громадських формувань (для учасника - юридичної особи) або прізвище, ім’я, по батькові (за наявності) (для учасника - фізичної особи, у </a:t>
            </a:r>
            <a:r>
              <a:rPr lang="uk-UA" sz="1800" dirty="0" err="1">
                <a:solidFill>
                  <a:srgbClr val="002060"/>
                </a:solidFill>
                <a:effectLst/>
                <a:latin typeface="Verdana" panose="020B0604030504040204" pitchFamily="34" charset="0"/>
                <a:ea typeface="Verdana" panose="020B0604030504040204" pitchFamily="34" charset="0"/>
              </a:rPr>
              <a:t>т.ч</a:t>
            </a:r>
            <a:r>
              <a:rPr lang="uk-UA" sz="1800" dirty="0">
                <a:solidFill>
                  <a:srgbClr val="002060"/>
                </a:solidFill>
                <a:effectLst/>
                <a:latin typeface="Verdana" panose="020B0604030504040204" pitchFamily="34" charset="0"/>
                <a:ea typeface="Verdana" panose="020B0604030504040204" pitchFamily="34" charset="0"/>
              </a:rPr>
              <a:t>. фізичної особи-підприємця) українською мовою і транслітерацією;</a:t>
            </a:r>
          </a:p>
          <a:p>
            <a:pPr algn="just">
              <a:buNone/>
            </a:pPr>
            <a:r>
              <a:rPr lang="uk-UA" sz="1800" kern="0" dirty="0">
                <a:solidFill>
                  <a:srgbClr val="002060"/>
                </a:solidFill>
                <a:effectLst/>
                <a:latin typeface="Verdana" panose="020B0604030504040204" pitchFamily="34" charset="0"/>
                <a:ea typeface="Verdana" panose="020B0604030504040204" pitchFamily="34" charset="0"/>
              </a:rPr>
              <a:t>- прізвище, ім’я, по батькові (за наявності) та дату народження кінцевого </a:t>
            </a:r>
            <a:r>
              <a:rPr lang="uk-UA" sz="1800" kern="0" dirty="0" err="1">
                <a:solidFill>
                  <a:srgbClr val="002060"/>
                </a:solidFill>
                <a:effectLst/>
                <a:latin typeface="Verdana" panose="020B0604030504040204" pitchFamily="34" charset="0"/>
                <a:ea typeface="Verdana" panose="020B0604030504040204" pitchFamily="34" charset="0"/>
              </a:rPr>
              <a:t>бенефіціарного</a:t>
            </a:r>
            <a:r>
              <a:rPr lang="uk-UA" sz="1800" kern="0"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учасника процедури закупівлі українською мовою і транслітерацією.</a:t>
            </a:r>
            <a:endParaRPr lang="uk-UA" sz="18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36DB2452-3DB1-1F59-BD7C-42B7457DFB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115550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3E8FD-CE2C-C208-13DB-7D905C077B3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CE54099B-F93E-874F-B802-F953FEDCAECD}"/>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AE935C6-63E6-6C88-55A0-0EDD97DEDB6F}"/>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FD37129C-69F8-3A1F-7D54-BFA2BBF501F2}"/>
              </a:ext>
            </a:extLst>
          </p:cNvPr>
          <p:cNvSpPr txBox="1"/>
          <p:nvPr/>
        </p:nvSpPr>
        <p:spPr>
          <a:xfrm>
            <a:off x="2737623" y="1126774"/>
            <a:ext cx="9031591" cy="5078313"/>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3.3.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7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r>
              <a:rPr lang="uk-UA" sz="1800" i="1" dirty="0">
                <a:solidFill>
                  <a:srgbClr val="002060"/>
                </a:solidFill>
                <a:effectLst/>
                <a:latin typeface="Verdana" panose="020B0604030504040204" pitchFamily="34" charset="0"/>
                <a:ea typeface="Verdana" panose="020B0604030504040204" pitchFamily="34" charset="0"/>
              </a:rPr>
              <a:t>У разі якщо учасник процедури закупівлі має намір залучити спроможності інших суб’єктів господарювання як субпідрядників/співвиконавців, у складі тендерної пропозиції учасник додатково надає довідку у довільній формі, яка повинна містити інформацію щодо субпідрядника/співвиконавця про:</a:t>
            </a:r>
          </a:p>
          <a:p>
            <a:pPr algn="just">
              <a:buNone/>
            </a:pPr>
            <a:r>
              <a:rPr lang="uk-UA" sz="1800" dirty="0">
                <a:solidFill>
                  <a:srgbClr val="002060"/>
                </a:solidFill>
                <a:effectLst/>
                <a:latin typeface="Verdana" panose="020B0604030504040204" pitchFamily="34" charset="0"/>
                <a:ea typeface="Verdana" panose="020B0604030504040204" pitchFamily="34" charset="0"/>
              </a:rPr>
              <a:t>- найменування та ідентифікаційний код в Єдиному державному реєстрі юридичних осіб, фізичних осіб - підприємців та громадських формувань (для субпідрядника/співвиконавця - юридичної особи) або прізвище, ім’я, по батькові (за наявності) (для субпідрядника/співвиконавця - фізичної особи, у </a:t>
            </a:r>
            <a:r>
              <a:rPr lang="uk-UA" sz="1800" dirty="0" err="1">
                <a:solidFill>
                  <a:srgbClr val="002060"/>
                </a:solidFill>
                <a:effectLst/>
                <a:latin typeface="Verdana" panose="020B0604030504040204" pitchFamily="34" charset="0"/>
                <a:ea typeface="Verdana" panose="020B0604030504040204" pitchFamily="34" charset="0"/>
              </a:rPr>
              <a:t>т.ч</a:t>
            </a:r>
            <a:r>
              <a:rPr lang="uk-UA" sz="1800" dirty="0">
                <a:solidFill>
                  <a:srgbClr val="002060"/>
                </a:solidFill>
                <a:effectLst/>
                <a:latin typeface="Verdana" panose="020B0604030504040204" pitchFamily="34" charset="0"/>
                <a:ea typeface="Verdana" panose="020B0604030504040204" pitchFamily="34" charset="0"/>
              </a:rPr>
              <a:t>. фізичної особи-підприємця) українською мовою і транслітерацією;</a:t>
            </a:r>
          </a:p>
          <a:p>
            <a:pPr algn="just">
              <a:buNone/>
            </a:pPr>
            <a:r>
              <a:rPr lang="uk-UA" sz="1800" kern="0" dirty="0">
                <a:solidFill>
                  <a:srgbClr val="002060"/>
                </a:solidFill>
                <a:effectLst/>
                <a:latin typeface="Verdana" panose="020B0604030504040204" pitchFamily="34" charset="0"/>
                <a:ea typeface="Verdana" panose="020B0604030504040204" pitchFamily="34" charset="0"/>
              </a:rPr>
              <a:t>- прізвище, ім’я, по батькові (за наявності) та дату народження кінцевого </a:t>
            </a:r>
            <a:r>
              <a:rPr lang="uk-UA" sz="1800" kern="0" dirty="0" err="1">
                <a:solidFill>
                  <a:srgbClr val="002060"/>
                </a:solidFill>
                <a:effectLst/>
                <a:latin typeface="Verdana" panose="020B0604030504040204" pitchFamily="34" charset="0"/>
                <a:ea typeface="Verdana" panose="020B0604030504040204" pitchFamily="34" charset="0"/>
              </a:rPr>
              <a:t>бенефіціарного</a:t>
            </a:r>
            <a:r>
              <a:rPr lang="uk-UA" sz="1800" kern="0"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учасника процедури закупівлі українською мовою і транслітерацією.</a:t>
            </a:r>
            <a:endParaRPr lang="uk-UA" sz="18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4D6AA28D-0CF3-2EA6-988A-58C2F0D4E9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690425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AC558-6551-C06B-EF72-5C8E7277026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AA786A9-FF43-7CB8-49B9-ACA6A57B76D2}"/>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CEFF747-7A8D-537C-12DA-9AB52398F017}"/>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B693A184-0F4F-F32B-937E-42CF9312D004}"/>
              </a:ext>
            </a:extLst>
          </p:cNvPr>
          <p:cNvSpPr txBox="1"/>
          <p:nvPr/>
        </p:nvSpPr>
        <p:spPr>
          <a:xfrm>
            <a:off x="2737623" y="1126774"/>
            <a:ext cx="9031591" cy="5355312"/>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3.4.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16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buNone/>
            </a:pPr>
            <a:r>
              <a:rPr lang="uk-UA" sz="1800" dirty="0">
                <a:solidFill>
                  <a:srgbClr val="002060"/>
                </a:solidFill>
                <a:effectLst/>
                <a:latin typeface="Verdana" panose="020B0604030504040204" pitchFamily="34" charset="0"/>
                <a:ea typeface="Verdana" panose="020B0604030504040204" pitchFamily="34" charset="0"/>
              </a:rPr>
              <a:t>У всіх публікаціях, інформаційних  та  комунікаційних  матеріалах, розроблених у межах виконання  кроків  Плану України, під  час  організації заходів, виконання  робіт і надання послуг, на  закупленому обладнанні  та інших  товарах, які стали  результатом  реалізації  інструменту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та виконання Плану  України,  повинні  використовувати емблему  Європейського  Союзу, яка розміщена на сайті Європейського Союзу </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https</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err="1">
                <a:solidFill>
                  <a:srgbClr val="002060"/>
                </a:solidFill>
                <a:effectLst/>
                <a:latin typeface="Verdana" panose="020B0604030504040204" pitchFamily="34" charset="0"/>
                <a:ea typeface="Verdana" panose="020B0604030504040204" pitchFamily="34" charset="0"/>
              </a:rPr>
              <a:t>european</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union</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err="1">
                <a:solidFill>
                  <a:srgbClr val="002060"/>
                </a:solidFill>
                <a:effectLst/>
                <a:latin typeface="Verdana" panose="020B0604030504040204" pitchFamily="34" charset="0"/>
                <a:ea typeface="Verdana" panose="020B0604030504040204" pitchFamily="34" charset="0"/>
              </a:rPr>
              <a:t>europa</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err="1">
                <a:solidFill>
                  <a:srgbClr val="002060"/>
                </a:solidFill>
                <a:effectLst/>
                <a:latin typeface="Verdana" panose="020B0604030504040204" pitchFamily="34" charset="0"/>
                <a:ea typeface="Verdana" panose="020B0604030504040204" pitchFamily="34" charset="0"/>
              </a:rPr>
              <a:t>eu</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principles</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countries</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history</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symbols</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err="1">
                <a:solidFill>
                  <a:srgbClr val="002060"/>
                </a:solidFill>
                <a:effectLst/>
                <a:latin typeface="Verdana" panose="020B0604030504040204" pitchFamily="34" charset="0"/>
                <a:ea typeface="Verdana" panose="020B0604030504040204" pitchFamily="34" charset="0"/>
              </a:rPr>
              <a:t>european</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flag</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err="1">
                <a:solidFill>
                  <a:srgbClr val="002060"/>
                </a:solidFill>
                <a:effectLst/>
                <a:latin typeface="Verdana" panose="020B0604030504040204" pitchFamily="34" charset="0"/>
                <a:ea typeface="Verdana" panose="020B0604030504040204" pitchFamily="34" charset="0"/>
              </a:rPr>
              <a:t>en</a:t>
            </a:r>
            <a:r>
              <a:rPr lang="uk-UA" sz="1800" i="1" dirty="0">
                <a:solidFill>
                  <a:srgbClr val="002060"/>
                </a:solidFill>
                <a:effectLst/>
                <a:latin typeface="Verdana" panose="020B0604030504040204" pitchFamily="34" charset="0"/>
                <a:ea typeface="Verdana" panose="020B0604030504040204" pitchFamily="34" charset="0"/>
              </a:rPr>
              <a:t>#</a:t>
            </a:r>
            <a:r>
              <a:rPr lang="en-US" sz="1800" i="1" dirty="0">
                <a:solidFill>
                  <a:srgbClr val="002060"/>
                </a:solidFill>
                <a:effectLst/>
                <a:latin typeface="Verdana" panose="020B0604030504040204" pitchFamily="34" charset="0"/>
                <a:ea typeface="Verdana" panose="020B0604030504040204" pitchFamily="34" charset="0"/>
              </a:rPr>
              <a:t>download</a:t>
            </a:r>
            <a:r>
              <a:rPr lang="uk-UA" sz="1800" i="1" dirty="0">
                <a:solidFill>
                  <a:srgbClr val="002060"/>
                </a:solidFill>
                <a:effectLst/>
                <a:latin typeface="Verdana" panose="020B0604030504040204" pitchFamily="34" charset="0"/>
                <a:ea typeface="Verdana" panose="020B0604030504040204" pitchFamily="34" charset="0"/>
              </a:rPr>
              <a:t>)</a:t>
            </a:r>
            <a:r>
              <a:rPr lang="uk-UA" sz="1800" dirty="0">
                <a:solidFill>
                  <a:srgbClr val="002060"/>
                </a:solidFill>
                <a:effectLst/>
                <a:latin typeface="Verdana" panose="020B0604030504040204" pitchFamily="34" charset="0"/>
                <a:ea typeface="Verdana" panose="020B0604030504040204" pitchFamily="34" charset="0"/>
              </a:rPr>
              <a:t> без будь-яких змін, зокрема кольору, чи додавання будь-яких елементів до емблеми.</a:t>
            </a:r>
          </a:p>
          <a:p>
            <a:pPr algn="just"/>
            <a:r>
              <a:rPr lang="uk-UA" sz="1800" dirty="0">
                <a:solidFill>
                  <a:srgbClr val="002060"/>
                </a:solidFill>
                <a:effectLst/>
                <a:latin typeface="Verdana" panose="020B0604030504040204" pitchFamily="34" charset="0"/>
                <a:ea typeface="Verdana" panose="020B0604030504040204" pitchFamily="34" charset="0"/>
              </a:rPr>
              <a:t>Емблема  Європейського  Союзу повинна розміщуватися на видному місці на всіх комунікаційних матеріалах, закупленому обладнанні та інших товарах  з дотримання  інструкції  про  її  використання, що розміщена на сайті Європейського  Союзу  </a:t>
            </a:r>
            <a:r>
              <a:rPr lang="uk-UA" sz="1800" i="1" dirty="0">
                <a:solidFill>
                  <a:srgbClr val="002060"/>
                </a:solidFill>
                <a:effectLst/>
                <a:latin typeface="Verdana" panose="020B0604030504040204" pitchFamily="34" charset="0"/>
                <a:ea typeface="Verdana" panose="020B0604030504040204" pitchFamily="34" charset="0"/>
              </a:rPr>
              <a:t>(https://commission.europa.eu/document/3192a0ef-6bda-4e1a-81ca-65ade2ffad73_en</a:t>
            </a:r>
            <a:r>
              <a:rPr lang="uk-UA" sz="1800" dirty="0">
                <a:solidFill>
                  <a:srgbClr val="002060"/>
                </a:solidFill>
                <a:effectLst/>
                <a:latin typeface="Verdana" panose="020B0604030504040204" pitchFamily="34" charset="0"/>
                <a:ea typeface="Verdana" panose="020B0604030504040204" pitchFamily="34" charset="0"/>
              </a:rPr>
              <a:t>).</a:t>
            </a:r>
          </a:p>
        </p:txBody>
      </p:sp>
      <p:pic>
        <p:nvPicPr>
          <p:cNvPr id="2" name="Рисунок 1">
            <a:extLst>
              <a:ext uri="{FF2B5EF4-FFF2-40B4-BE49-F238E27FC236}">
                <a16:creationId xmlns:a16="http://schemas.microsoft.com/office/drawing/2014/main" id="{7B304C0B-A9CF-C57F-487F-F370E5AB84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725691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CC81E-BCA5-FDF2-259B-A73594EEB4C8}"/>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1109AF33-A19C-E71C-5351-186937C7EA69}"/>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BCD35CC-3AF9-3C2A-CEAB-02A4FCC3A5B4}"/>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279F7BC-5BDF-FB9C-17AC-DC36E87D51DD}"/>
              </a:ext>
            </a:extLst>
          </p:cNvPr>
          <p:cNvSpPr txBox="1"/>
          <p:nvPr/>
        </p:nvSpPr>
        <p:spPr>
          <a:xfrm>
            <a:off x="2737623" y="1126774"/>
            <a:ext cx="9031591" cy="5355312"/>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3.4.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16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buNone/>
            </a:pPr>
            <a:r>
              <a:rPr lang="uk-UA" sz="1800" dirty="0">
                <a:solidFill>
                  <a:srgbClr val="002060"/>
                </a:solidFill>
                <a:effectLst/>
                <a:latin typeface="Verdana" panose="020B0604030504040204" pitchFamily="34" charset="0"/>
                <a:ea typeface="Verdana" panose="020B0604030504040204" pitchFamily="34" charset="0"/>
              </a:rPr>
              <a:t>До  емблеми  Європейського Союзу обов’язково додається інформація про джерело фінансування.</a:t>
            </a:r>
          </a:p>
          <a:p>
            <a:pPr algn="just">
              <a:buNone/>
            </a:pPr>
            <a:r>
              <a:rPr lang="uk-UA" sz="1800" dirty="0">
                <a:solidFill>
                  <a:srgbClr val="002060"/>
                </a:solidFill>
                <a:effectLst/>
                <a:latin typeface="Verdana" panose="020B0604030504040204" pitchFamily="34" charset="0"/>
                <a:ea typeface="Verdana" panose="020B0604030504040204" pitchFamily="34" charset="0"/>
              </a:rPr>
              <a:t>Під  час  посилання на інформацію про джерело фінансування обов’язково зазначається, що конкретний крок Плану України фінансується Європейським  Союзом,  з використанням таких  формулювань: «Цей крок фінансується Європейським Союзом —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або «Цей крок </a:t>
            </a:r>
            <a:r>
              <a:rPr lang="uk-UA" sz="1800" dirty="0" err="1">
                <a:solidFill>
                  <a:srgbClr val="002060"/>
                </a:solidFill>
                <a:effectLst/>
                <a:latin typeface="Verdana" panose="020B0604030504040204" pitchFamily="34" charset="0"/>
                <a:ea typeface="Verdana" panose="020B0604030504040204" pitchFamily="34" charset="0"/>
              </a:rPr>
              <a:t>співфінансується</a:t>
            </a:r>
            <a:r>
              <a:rPr lang="uk-UA" sz="1800" dirty="0">
                <a:solidFill>
                  <a:srgbClr val="002060"/>
                </a:solidFill>
                <a:effectLst/>
                <a:latin typeface="Verdana" panose="020B0604030504040204" pitchFamily="34" charset="0"/>
                <a:ea typeface="Verdana" panose="020B0604030504040204" pitchFamily="34" charset="0"/>
              </a:rPr>
              <a:t> Європейським Союзом —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a:t>
            </a:r>
          </a:p>
          <a:p>
            <a:pPr algn="just">
              <a:buNone/>
            </a:pPr>
            <a:r>
              <a:rPr lang="uk-UA" sz="1800" dirty="0">
                <a:solidFill>
                  <a:srgbClr val="002060"/>
                </a:solidFill>
                <a:effectLst/>
                <a:latin typeface="Verdana" panose="020B0604030504040204" pitchFamily="34" charset="0"/>
                <a:ea typeface="Verdana" panose="020B0604030504040204" pitchFamily="34" charset="0"/>
              </a:rPr>
              <a:t>Інформація про джерело фінансування розміщується у місці, де буде легко помітною для цільової аудиторії.</a:t>
            </a:r>
          </a:p>
          <a:p>
            <a:pPr algn="just">
              <a:buNone/>
            </a:pPr>
            <a:r>
              <a:rPr lang="uk-UA" sz="1800" kern="0" dirty="0">
                <a:solidFill>
                  <a:srgbClr val="002060"/>
                </a:solidFill>
                <a:effectLst/>
                <a:latin typeface="Verdana" panose="020B0604030504040204" pitchFamily="34" charset="0"/>
                <a:ea typeface="Verdana" panose="020B0604030504040204" pitchFamily="34" charset="0"/>
              </a:rPr>
              <a:t>Під   час   проведення  заходів,  здійснення  публікацій,  на інформаційних  та  комунікаційних  матеріалах, розроблених у межах виконання  кроків  Плану  України,</a:t>
            </a:r>
            <a:r>
              <a:rPr lang="uk-UA" sz="1800" b="1" kern="0" dirty="0">
                <a:solidFill>
                  <a:srgbClr val="002060"/>
                </a:solidFill>
                <a:effectLst/>
                <a:latin typeface="Verdana" panose="020B0604030504040204" pitchFamily="34" charset="0"/>
                <a:ea typeface="Verdana" panose="020B0604030504040204" pitchFamily="34" charset="0"/>
              </a:rPr>
              <a:t>  </a:t>
            </a:r>
            <a:r>
              <a:rPr lang="uk-UA" sz="1800" kern="0" dirty="0">
                <a:solidFill>
                  <a:srgbClr val="002060"/>
                </a:solidFill>
                <a:effectLst/>
                <a:latin typeface="Verdana" panose="020B0604030504040204" pitchFamily="34" charset="0"/>
                <a:ea typeface="Verdana" panose="020B0604030504040204" pitchFamily="34" charset="0"/>
              </a:rPr>
              <a:t>необхідно</a:t>
            </a:r>
            <a:r>
              <a:rPr lang="uk-UA" sz="1800" b="1" kern="0" dirty="0">
                <a:solidFill>
                  <a:srgbClr val="002060"/>
                </a:solidFill>
                <a:effectLst/>
                <a:latin typeface="Verdana" panose="020B0604030504040204" pitchFamily="34" charset="0"/>
                <a:ea typeface="Verdana" panose="020B0604030504040204" pitchFamily="34" charset="0"/>
              </a:rPr>
              <a:t>  </a:t>
            </a:r>
            <a:r>
              <a:rPr lang="uk-UA" sz="1800" kern="0" dirty="0">
                <a:solidFill>
                  <a:srgbClr val="002060"/>
                </a:solidFill>
                <a:effectLst/>
                <a:latin typeface="Verdana" panose="020B0604030504040204" pitchFamily="34" charset="0"/>
                <a:ea typeface="Verdana" panose="020B0604030504040204" pitchFamily="34" charset="0"/>
              </a:rPr>
              <a:t>зазначати,  що  зміст висвітленої інформації не обов’язково відображає позицію Європейського Союзу.</a:t>
            </a:r>
            <a:endParaRPr lang="uk-UA" sz="18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0EFDBCD8-8EC7-FC21-61FD-A943B11E93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356568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BF66C-4BD4-4752-2CDC-C00D4D41139E}"/>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7BC48966-BF57-5348-5349-CCDCEF86221D}"/>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91B2224-0B97-B38F-0D3C-FF59E7A0B64F}"/>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7A7463E-52EC-7302-4978-E2BC1EA6324E}"/>
              </a:ext>
            </a:extLst>
          </p:cNvPr>
          <p:cNvSpPr txBox="1"/>
          <p:nvPr/>
        </p:nvSpPr>
        <p:spPr>
          <a:xfrm>
            <a:off x="2885109" y="1885493"/>
            <a:ext cx="8756286" cy="2585323"/>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3.5. </a:t>
            </a:r>
            <a:r>
              <a:rPr lang="uk-UA" sz="1800" b="1" kern="0" dirty="0">
                <a:solidFill>
                  <a:srgbClr val="002060"/>
                </a:solidFill>
                <a:effectLst/>
                <a:latin typeface="Verdana" panose="020B0604030504040204" pitchFamily="34" charset="0"/>
                <a:ea typeface="Verdana" panose="020B0604030504040204" pitchFamily="34" charset="0"/>
              </a:rPr>
              <a:t>Щодо виконання вимог Статті 17 Рамкової угоди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algn="just">
              <a:buNone/>
            </a:pPr>
            <a:r>
              <a:rPr lang="uk-UA" sz="1800" kern="0" dirty="0">
                <a:solidFill>
                  <a:srgbClr val="002060"/>
                </a:solidFill>
                <a:effectLst/>
                <a:latin typeface="Verdana" panose="020B0604030504040204" pitchFamily="34" charset="0"/>
                <a:ea typeface="Verdana" panose="020B0604030504040204" pitchFamily="34" charset="0"/>
              </a:rPr>
              <a:t>Документи, які стосуються </a:t>
            </a:r>
            <a:r>
              <a:rPr lang="uk-UA" sz="1800" kern="0" dirty="0" err="1">
                <a:solidFill>
                  <a:srgbClr val="002060"/>
                </a:solidFill>
                <a:effectLst/>
                <a:latin typeface="Verdana" panose="020B0604030504040204" pitchFamily="34" charset="0"/>
                <a:ea typeface="Verdana" panose="020B0604030504040204" pitchFamily="34" charset="0"/>
              </a:rPr>
              <a:t>закупівель</a:t>
            </a:r>
            <a:r>
              <a:rPr lang="uk-UA" sz="1800" kern="0" dirty="0">
                <a:solidFill>
                  <a:srgbClr val="002060"/>
                </a:solidFill>
                <a:effectLst/>
                <a:latin typeface="Verdana" panose="020B0604030504040204" pitchFamily="34" charset="0"/>
                <a:ea typeface="Verdana" panose="020B0604030504040204" pitchFamily="34" charset="0"/>
              </a:rPr>
              <a:t>, договорів, порядки денні та протоколи засідань, відповідну кореспонденцію та відповідні документи стосовно виплат і повернення коштів відповідно до вимог, визначених Рамковою угодою, зберігають протягом п’яти років з дати завершення виконання кроку Плану.</a:t>
            </a:r>
            <a:endParaRPr lang="uk-UA" sz="1800" dirty="0">
              <a:solidFill>
                <a:srgbClr val="002060"/>
              </a:solidFill>
              <a:effectLst/>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1948450D-6CF9-AB7A-363D-779EA0EA86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905519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48D44-495D-0315-E971-5EEB7B1AA92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0F63A37-93B5-8369-FA98-3A3681C715AC}"/>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57CBC80-0B43-E5C4-5DE2-8046985A1543}"/>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B6971B41-3AC9-86B2-A281-E95BA5C0962C}"/>
              </a:ext>
            </a:extLst>
          </p:cNvPr>
          <p:cNvSpPr txBox="1"/>
          <p:nvPr/>
        </p:nvSpPr>
        <p:spPr>
          <a:xfrm>
            <a:off x="2904773" y="1590526"/>
            <a:ext cx="8756286" cy="4524315"/>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4. </a:t>
            </a:r>
            <a:r>
              <a:rPr lang="uk-UA" sz="1800" b="1" dirty="0">
                <a:solidFill>
                  <a:srgbClr val="002060"/>
                </a:solidFill>
                <a:effectLst/>
                <a:latin typeface="Verdana" panose="020B0604030504040204" pitchFamily="34" charset="0"/>
                <a:ea typeface="Verdana" panose="020B0604030504040204" pitchFamily="34" charset="0"/>
              </a:rPr>
              <a:t>Переможець</a:t>
            </a:r>
            <a:r>
              <a:rPr lang="uk-UA" sz="1800" b="1" i="1" dirty="0">
                <a:solidFill>
                  <a:srgbClr val="002060"/>
                </a:solidFill>
                <a:effectLst/>
                <a:latin typeface="Verdana" panose="020B0604030504040204" pitchFamily="34" charset="0"/>
                <a:ea typeface="Verdana" panose="020B0604030504040204" pitchFamily="34" charset="0"/>
              </a:rPr>
              <a:t>  </a:t>
            </a:r>
            <a:r>
              <a:rPr lang="uk-UA" sz="1800" b="1" dirty="0">
                <a:solidFill>
                  <a:srgbClr val="002060"/>
                </a:solidFill>
                <a:effectLst/>
                <a:latin typeface="Verdana" panose="020B0604030504040204" pitchFamily="34" charset="0"/>
                <a:ea typeface="Verdana" panose="020B0604030504040204" pitchFamily="34" charset="0"/>
              </a:rPr>
              <a:t>процедури  закупівлі  під  час  укладення договору про закупівлю повинен надати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indent="5715" algn="just">
              <a:buNone/>
            </a:pPr>
            <a:r>
              <a:rPr lang="uk-UA" sz="1800" dirty="0">
                <a:solidFill>
                  <a:srgbClr val="002060"/>
                </a:solidFill>
                <a:effectLst/>
                <a:latin typeface="Verdana" panose="020B0604030504040204" pitchFamily="34" charset="0"/>
                <a:ea typeface="Verdana" panose="020B0604030504040204" pitchFamily="34" charset="0"/>
              </a:rPr>
              <a:t>Документальне підтвердження, що до учасника процедури закупівлі або його кінцевого </a:t>
            </a:r>
            <a:r>
              <a:rPr lang="uk-UA" sz="1800" dirty="0" err="1">
                <a:solidFill>
                  <a:srgbClr val="002060"/>
                </a:solidFill>
                <a:effectLst/>
                <a:latin typeface="Verdana" panose="020B0604030504040204" pitchFamily="34" charset="0"/>
                <a:ea typeface="Verdana" panose="020B0604030504040204" pitchFamily="34" charset="0"/>
              </a:rPr>
              <a:t>бенефіціарного</a:t>
            </a:r>
            <a:r>
              <a:rPr lang="uk-UA" sz="1800"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учасника процедури закупівлі не застосовані обмежувальні заходи у вигляді санкцій Європейського Союзу та учасник процедури закупівлі або його кінцевий </a:t>
            </a:r>
            <a:r>
              <a:rPr lang="uk-UA" sz="1800" dirty="0" err="1">
                <a:solidFill>
                  <a:srgbClr val="002060"/>
                </a:solidFill>
                <a:effectLst/>
                <a:latin typeface="Verdana" panose="020B0604030504040204" pitchFamily="34" charset="0"/>
                <a:ea typeface="Verdana" panose="020B0604030504040204" pitchFamily="34" charset="0"/>
              </a:rPr>
              <a:t>бенефіціарний</a:t>
            </a:r>
            <a:r>
              <a:rPr lang="uk-UA" sz="1800" dirty="0">
                <a:solidFill>
                  <a:srgbClr val="002060"/>
                </a:solidFill>
                <a:effectLst/>
                <a:latin typeface="Verdana" panose="020B0604030504040204" pitchFamily="34" charset="0"/>
                <a:ea typeface="Verdana" panose="020B0604030504040204" pitchFamily="34" charset="0"/>
              </a:rPr>
              <a:t> власник, його член або учасник (акціонер) юридичної особи - учасника процедури закупівлі не знаходяться у </a:t>
            </a:r>
            <a:r>
              <a:rPr lang="uk-UA" sz="1800" dirty="0" err="1">
                <a:solidFill>
                  <a:srgbClr val="002060"/>
                </a:solidFill>
                <a:effectLst/>
                <a:latin typeface="Verdana" panose="020B0604030504040204" pitchFamily="34" charset="0"/>
                <a:ea typeface="Verdana" panose="020B0604030504040204" pitchFamily="34" charset="0"/>
              </a:rPr>
              <a:t>санкційному</a:t>
            </a:r>
            <a:r>
              <a:rPr lang="uk-UA" sz="1800" dirty="0">
                <a:solidFill>
                  <a:srgbClr val="002060"/>
                </a:solidFill>
                <a:effectLst/>
                <a:latin typeface="Verdana" panose="020B0604030504040204" pitchFamily="34" charset="0"/>
                <a:ea typeface="Verdana" panose="020B0604030504040204" pitchFamily="34" charset="0"/>
              </a:rPr>
              <a:t> списку Європейського Союзу. Зазначена інформація має бути підтверджена шляхом формування .</a:t>
            </a:r>
            <a:r>
              <a:rPr lang="uk-UA" sz="1800" dirty="0" err="1">
                <a:solidFill>
                  <a:srgbClr val="002060"/>
                </a:solidFill>
                <a:effectLst/>
                <a:latin typeface="Verdana" panose="020B0604030504040204" pitchFamily="34" charset="0"/>
                <a:ea typeface="Verdana" panose="020B0604030504040204" pitchFamily="34" charset="0"/>
              </a:rPr>
              <a:t>pdf</a:t>
            </a:r>
            <a:r>
              <a:rPr lang="uk-UA" sz="1800" dirty="0">
                <a:solidFill>
                  <a:srgbClr val="002060"/>
                </a:solidFill>
                <a:effectLst/>
                <a:latin typeface="Verdana" panose="020B0604030504040204" pitchFamily="34" charset="0"/>
                <a:ea typeface="Verdana" panose="020B0604030504040204" pitchFamily="34" charset="0"/>
              </a:rPr>
              <a:t> файлу на сайті </a:t>
            </a:r>
            <a:r>
              <a:rPr lang="uk-UA" sz="1800" u="sng"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https://www.sanctionsmap.eu/#/mai</a:t>
            </a:r>
            <a:r>
              <a:rPr lang="uk-UA" sz="1800" dirty="0">
                <a:solidFill>
                  <a:srgbClr val="002060"/>
                </a:solidFill>
                <a:effectLst/>
                <a:latin typeface="Verdana" panose="020B0604030504040204" pitchFamily="34" charset="0"/>
                <a:ea typeface="Verdana" panose="020B0604030504040204" pitchFamily="34" charset="0"/>
              </a:rPr>
              <a:t>n у відповідності до пункту 5 статті 1 Рамкової угоди.</a:t>
            </a:r>
          </a:p>
        </p:txBody>
      </p:sp>
      <p:pic>
        <p:nvPicPr>
          <p:cNvPr id="2" name="Рисунок 1">
            <a:extLst>
              <a:ext uri="{FF2B5EF4-FFF2-40B4-BE49-F238E27FC236}">
                <a16:creationId xmlns:a16="http://schemas.microsoft.com/office/drawing/2014/main" id="{5388D053-1913-378D-6D9E-4B6EA0CAFB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4246065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D320C-5BA2-3BD6-C031-E07D728B3CB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AE2189F4-3B39-DAEB-6B05-B07310C568BD}"/>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752C5C9F-E4DA-4C4A-5319-8A4D9CF96E7A}"/>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ABCC7F75-D7DD-4C49-DB64-DC2609894C33}"/>
              </a:ext>
            </a:extLst>
          </p:cNvPr>
          <p:cNvSpPr txBox="1"/>
          <p:nvPr/>
        </p:nvSpPr>
        <p:spPr>
          <a:xfrm>
            <a:off x="2894941" y="1345345"/>
            <a:ext cx="8756286" cy="5078313"/>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4. </a:t>
            </a:r>
            <a:r>
              <a:rPr lang="uk-UA" sz="1800" b="1" dirty="0">
                <a:solidFill>
                  <a:srgbClr val="002060"/>
                </a:solidFill>
                <a:effectLst/>
                <a:latin typeface="Verdana" panose="020B0604030504040204" pitchFamily="34" charset="0"/>
                <a:ea typeface="Verdana" panose="020B0604030504040204" pitchFamily="34" charset="0"/>
              </a:rPr>
              <a:t>Переможець</a:t>
            </a:r>
            <a:r>
              <a:rPr lang="uk-UA" sz="1800" b="1" i="1" dirty="0">
                <a:solidFill>
                  <a:srgbClr val="002060"/>
                </a:solidFill>
                <a:effectLst/>
                <a:latin typeface="Verdana" panose="020B0604030504040204" pitchFamily="34" charset="0"/>
                <a:ea typeface="Verdana" panose="020B0604030504040204" pitchFamily="34" charset="0"/>
              </a:rPr>
              <a:t>  </a:t>
            </a:r>
            <a:r>
              <a:rPr lang="uk-UA" sz="1800" b="1" dirty="0">
                <a:solidFill>
                  <a:srgbClr val="002060"/>
                </a:solidFill>
                <a:effectLst/>
                <a:latin typeface="Verdana" panose="020B0604030504040204" pitchFamily="34" charset="0"/>
                <a:ea typeface="Verdana" panose="020B0604030504040204" pitchFamily="34" charset="0"/>
              </a:rPr>
              <a:t>процедури  закупівлі  під  час  укладення договору про закупівлю повинен надати</a:t>
            </a:r>
            <a:r>
              <a:rPr lang="uk-UA" b="1" dirty="0">
                <a:solidFill>
                  <a:srgbClr val="002060"/>
                </a:solidFill>
                <a:latin typeface="Verdana" panose="020B0604030504040204" pitchFamily="34" charset="0"/>
                <a:ea typeface="Verdana" panose="020B0604030504040204" pitchFamily="34" charset="0"/>
              </a:rPr>
              <a:t>:</a:t>
            </a: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indent="5715" algn="just">
              <a:buNone/>
            </a:pPr>
            <a:r>
              <a:rPr lang="uk-UA" sz="1800" dirty="0">
                <a:solidFill>
                  <a:srgbClr val="002060"/>
                </a:solidFill>
                <a:effectLst/>
                <a:latin typeface="Verdana" panose="020B0604030504040204" pitchFamily="34" charset="0"/>
                <a:ea typeface="Verdana" panose="020B0604030504040204" pitchFamily="34" charset="0"/>
              </a:rPr>
              <a:t>У разі залучення спроможності інших суб’єктів господарювання як субпідрядників/співвиконавців, документальне підтвердження, що до субпідрядника/співвиконавця особисто або його кінцевого </a:t>
            </a:r>
            <a:r>
              <a:rPr lang="uk-UA" sz="1800" dirty="0" err="1">
                <a:solidFill>
                  <a:srgbClr val="002060"/>
                </a:solidFill>
                <a:effectLst/>
                <a:latin typeface="Verdana" panose="020B0604030504040204" pitchFamily="34" charset="0"/>
                <a:ea typeface="Verdana" panose="020B0604030504040204" pitchFamily="34" charset="0"/>
              </a:rPr>
              <a:t>бенефіціарного</a:t>
            </a:r>
            <a:r>
              <a:rPr lang="uk-UA" sz="1800" dirty="0">
                <a:solidFill>
                  <a:srgbClr val="002060"/>
                </a:solidFill>
                <a:effectLst/>
                <a:latin typeface="Verdana" panose="020B0604030504040204" pitchFamily="34" charset="0"/>
                <a:ea typeface="Verdana" panose="020B0604030504040204" pitchFamily="34" charset="0"/>
              </a:rPr>
              <a:t> власника, його члена або учасника (акціонера) юридичної особи - субпідрядника/співвиконавця не застосовані обмежувальні заходи у вигляді санкцій Європейського Союзу та субпідрядник/співвиконавець особисто або його кінцевий </a:t>
            </a:r>
            <a:r>
              <a:rPr lang="uk-UA" sz="1800" dirty="0" err="1">
                <a:solidFill>
                  <a:srgbClr val="002060"/>
                </a:solidFill>
                <a:effectLst/>
                <a:latin typeface="Verdana" panose="020B0604030504040204" pitchFamily="34" charset="0"/>
                <a:ea typeface="Verdana" panose="020B0604030504040204" pitchFamily="34" charset="0"/>
              </a:rPr>
              <a:t>бенефіціарний</a:t>
            </a:r>
            <a:r>
              <a:rPr lang="uk-UA" sz="1800" dirty="0">
                <a:solidFill>
                  <a:srgbClr val="002060"/>
                </a:solidFill>
                <a:effectLst/>
                <a:latin typeface="Verdana" panose="020B0604030504040204" pitchFamily="34" charset="0"/>
                <a:ea typeface="Verdana" panose="020B0604030504040204" pitchFamily="34" charset="0"/>
              </a:rPr>
              <a:t> власник, його член або учасник (акціонер) юридичної особи - субпідрядника/співвиконавця не знаходяться у </a:t>
            </a:r>
            <a:r>
              <a:rPr lang="uk-UA" sz="1800" dirty="0" err="1">
                <a:solidFill>
                  <a:srgbClr val="002060"/>
                </a:solidFill>
                <a:effectLst/>
                <a:latin typeface="Verdana" panose="020B0604030504040204" pitchFamily="34" charset="0"/>
                <a:ea typeface="Verdana" panose="020B0604030504040204" pitchFamily="34" charset="0"/>
              </a:rPr>
              <a:t>санкційному</a:t>
            </a:r>
            <a:r>
              <a:rPr lang="uk-UA" sz="1800" dirty="0">
                <a:solidFill>
                  <a:srgbClr val="002060"/>
                </a:solidFill>
                <a:effectLst/>
                <a:latin typeface="Verdana" panose="020B0604030504040204" pitchFamily="34" charset="0"/>
                <a:ea typeface="Verdana" panose="020B0604030504040204" pitchFamily="34" charset="0"/>
              </a:rPr>
              <a:t> списку Європейського Союзу. Зазначена інформація має бути підтверджена шляхом формування .</a:t>
            </a:r>
            <a:r>
              <a:rPr lang="uk-UA" sz="1800" dirty="0" err="1">
                <a:solidFill>
                  <a:srgbClr val="002060"/>
                </a:solidFill>
                <a:effectLst/>
                <a:latin typeface="Verdana" panose="020B0604030504040204" pitchFamily="34" charset="0"/>
                <a:ea typeface="Verdana" panose="020B0604030504040204" pitchFamily="34" charset="0"/>
              </a:rPr>
              <a:t>pdf</a:t>
            </a:r>
            <a:r>
              <a:rPr lang="uk-UA" sz="1800" dirty="0">
                <a:solidFill>
                  <a:srgbClr val="002060"/>
                </a:solidFill>
                <a:effectLst/>
                <a:latin typeface="Verdana" panose="020B0604030504040204" pitchFamily="34" charset="0"/>
                <a:ea typeface="Verdana" panose="020B0604030504040204" pitchFamily="34" charset="0"/>
              </a:rPr>
              <a:t> файлу на сайті </a:t>
            </a:r>
            <a:r>
              <a:rPr lang="uk-UA" sz="1800" u="sng"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https://www.sanctionsmap.eu/#/mai</a:t>
            </a:r>
            <a:r>
              <a:rPr lang="uk-UA" sz="1800" dirty="0">
                <a:solidFill>
                  <a:srgbClr val="002060"/>
                </a:solidFill>
                <a:effectLst/>
                <a:latin typeface="Verdana" panose="020B0604030504040204" pitchFamily="34" charset="0"/>
                <a:ea typeface="Verdana" panose="020B0604030504040204" pitchFamily="34" charset="0"/>
              </a:rPr>
              <a:t>n у відповідності до пункту 5 статті 1 Рамкової угоди.</a:t>
            </a:r>
          </a:p>
        </p:txBody>
      </p:sp>
      <p:pic>
        <p:nvPicPr>
          <p:cNvPr id="2" name="Рисунок 1">
            <a:extLst>
              <a:ext uri="{FF2B5EF4-FFF2-40B4-BE49-F238E27FC236}">
                <a16:creationId xmlns:a16="http://schemas.microsoft.com/office/drawing/2014/main" id="{5847AC31-4D34-8DC7-CED4-046A3E48A4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89223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EFE0B-DACB-C056-A899-8D8122FE7D1B}"/>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CCB27460-6B74-0B44-6CF4-F5A2008541C4}"/>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DAF4032-E0E2-C44D-09D1-0E07A3B859AF}"/>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9D9A3593-3D5E-C079-03C4-E9B4D14DF67B}"/>
              </a:ext>
            </a:extLst>
          </p:cNvPr>
          <p:cNvSpPr txBox="1"/>
          <p:nvPr/>
        </p:nvSpPr>
        <p:spPr>
          <a:xfrm>
            <a:off x="2914606" y="1346207"/>
            <a:ext cx="8756286" cy="3416320"/>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sz="1800" b="1" dirty="0" err="1">
                <a:solidFill>
                  <a:srgbClr val="002060"/>
                </a:solidFill>
                <a:effectLst/>
                <a:latin typeface="Verdana" panose="020B0604030504040204" pitchFamily="34" charset="0"/>
                <a:ea typeface="Verdana" panose="020B0604030504040204" pitchFamily="34" charset="0"/>
              </a:rPr>
              <a:t>Проєкт</a:t>
            </a:r>
            <a:r>
              <a:rPr lang="uk-UA" sz="1800"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indent="5715" algn="just">
              <a:buNone/>
            </a:pPr>
            <a:r>
              <a:rPr lang="uk-UA" sz="1800" dirty="0">
                <a:solidFill>
                  <a:srgbClr val="002060"/>
                </a:solidFill>
                <a:effectLst/>
                <a:latin typeface="Verdana" panose="020B0604030504040204" pitchFamily="34" charset="0"/>
                <a:ea typeface="Verdana" panose="020B0604030504040204" pitchFamily="34" charset="0"/>
              </a:rPr>
              <a:t>Закупівля здійснюється в рамках виконання заходів Плану України, що схвалений для реалізації фінансування Європейського Союзу для України згідно з інструментом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(далі - інструмент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передбаченого Рамковою Угодою укладеною між Україною та Європейським Союзом щодо спеціальних механізмів реалізації фінансування Союзу для України згідно з інструментом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 ратифікованою Законом України від 06.06.2024 № 3786-IX (далі - Рамкова угода).</a:t>
            </a:r>
          </a:p>
        </p:txBody>
      </p:sp>
      <p:pic>
        <p:nvPicPr>
          <p:cNvPr id="2" name="Рисунок 1">
            <a:extLst>
              <a:ext uri="{FF2B5EF4-FFF2-40B4-BE49-F238E27FC236}">
                <a16:creationId xmlns:a16="http://schemas.microsoft.com/office/drawing/2014/main" id="{4438A82D-9D32-7A6E-DD0A-8A18ECD878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543656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853E3-221A-9E66-B295-2026E63A7D9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A365C1B3-1F5C-D3AB-5BF1-76AD20299D1A}"/>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914D62-9EA4-3019-AE9C-9F9BB75BF785}"/>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F52C98F0-5BD0-B9A6-BD1F-08A4F1552EE1}"/>
              </a:ext>
            </a:extLst>
          </p:cNvPr>
          <p:cNvSpPr txBox="1"/>
          <p:nvPr/>
        </p:nvSpPr>
        <p:spPr>
          <a:xfrm>
            <a:off x="2896289" y="1316784"/>
            <a:ext cx="8655128" cy="4524315"/>
          </a:xfrm>
          <a:prstGeom prst="rect">
            <a:avLst/>
          </a:prstGeom>
          <a:noFill/>
        </p:spPr>
        <p:txBody>
          <a:bodyPr wrap="square">
            <a:spAutoFit/>
          </a:bodyPr>
          <a:lstStyle/>
          <a:p>
            <a:pPr algn="just"/>
            <a:r>
              <a:rPr lang="ru-RU"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Закон </a:t>
            </a:r>
            <a:r>
              <a:rPr lang="uk-UA" sz="2400" noProof="0" dirty="0">
                <a:solidFill>
                  <a:srgbClr val="002060"/>
                </a:solidFill>
                <a:latin typeface="Verdana" panose="020B0604030504040204" pitchFamily="34" charset="0"/>
                <a:ea typeface="Verdana" panose="020B0604030504040204" pitchFamily="34" charset="0"/>
                <a:cs typeface="Times New Roman" panose="02020603050405020304" pitchFamily="18" charset="0"/>
              </a:rPr>
              <a:t>України</a:t>
            </a:r>
            <a:r>
              <a:rPr lang="ru-RU"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 «</a:t>
            </a:r>
            <a:r>
              <a:rPr lang="uk-UA" sz="2400" dirty="0">
                <a:solidFill>
                  <a:srgbClr val="002060"/>
                </a:solidFill>
                <a:latin typeface="Verdana" panose="020B0604030504040204" pitchFamily="34" charset="0"/>
                <a:ea typeface="Verdana" panose="020B0604030504040204" pitchFamily="34" charset="0"/>
              </a:rPr>
              <a:t>Про ратифікацію Рамкової угоди між Україною та Європейським Союзом щодо спеціальних механізмів реалізації фінансування Союзу для України згідно з інструментом </a:t>
            </a:r>
            <a:r>
              <a:rPr lang="en-US" sz="2400" dirty="0">
                <a:solidFill>
                  <a:srgbClr val="002060"/>
                </a:solidFill>
                <a:latin typeface="Verdana" panose="020B0604030504040204" pitchFamily="34" charset="0"/>
                <a:ea typeface="Verdana" panose="020B0604030504040204" pitchFamily="34" charset="0"/>
              </a:rPr>
              <a:t>Ukraine Facility</a:t>
            </a:r>
            <a:r>
              <a:rPr lang="uk-UA" sz="2400" dirty="0">
                <a:solidFill>
                  <a:srgbClr val="002060"/>
                </a:solidFill>
                <a:latin typeface="Verdana" panose="020B0604030504040204" pitchFamily="34" charset="0"/>
                <a:ea typeface="Verdana" panose="020B0604030504040204" pitchFamily="34" charset="0"/>
              </a:rPr>
              <a:t>», </a:t>
            </a:r>
            <a:r>
              <a:rPr lang="en-US" sz="2400" dirty="0">
                <a:solidFill>
                  <a:srgbClr val="002060"/>
                </a:solidFill>
                <a:latin typeface="Verdana" panose="020B0604030504040204" pitchFamily="34" charset="0"/>
                <a:ea typeface="Verdana" panose="020B0604030504040204" pitchFamily="34" charset="0"/>
                <a:hlinkClick r:id="rId3"/>
              </a:rPr>
              <a:t>https://zakon.rada.gov.ua/laws/show/3786-20#Text</a:t>
            </a:r>
            <a:r>
              <a:rPr lang="uk-UA" sz="2400" dirty="0">
                <a:solidFill>
                  <a:srgbClr val="002060"/>
                </a:solidFill>
                <a:latin typeface="Verdana" panose="020B0604030504040204" pitchFamily="34" charset="0"/>
                <a:ea typeface="Verdana" panose="020B0604030504040204" pitchFamily="34" charset="0"/>
              </a:rPr>
              <a:t> </a:t>
            </a:r>
          </a:p>
          <a:p>
            <a:pPr algn="just"/>
            <a:endParaRPr lang="uk-UA" sz="2400" dirty="0">
              <a:solidFill>
                <a:srgbClr val="002060"/>
              </a:solidFill>
              <a:latin typeface="Verdana" panose="020B0604030504040204" pitchFamily="34" charset="0"/>
              <a:ea typeface="Verdana" panose="020B0604030504040204" pitchFamily="34" charset="0"/>
            </a:endParaRPr>
          </a:p>
          <a:p>
            <a:pPr algn="just"/>
            <a:r>
              <a:rPr lang="uk-UA" sz="2400" dirty="0">
                <a:solidFill>
                  <a:srgbClr val="002060"/>
                </a:solidFill>
                <a:latin typeface="Verdana" panose="020B0604030504040204" pitchFamily="34" charset="0"/>
                <a:ea typeface="Verdana" panose="020B0604030504040204" pitchFamily="34" charset="0"/>
              </a:rPr>
              <a:t>Рамкова Угода між Україною та Європейським Союзом щодо спеціальних механізмів реалізації фінансування Союзу для України згідно з інструментом </a:t>
            </a:r>
            <a:r>
              <a:rPr lang="en-US" sz="2400" dirty="0">
                <a:solidFill>
                  <a:srgbClr val="002060"/>
                </a:solidFill>
                <a:latin typeface="Verdana" panose="020B0604030504040204" pitchFamily="34" charset="0"/>
                <a:ea typeface="Verdana" panose="020B0604030504040204" pitchFamily="34" charset="0"/>
              </a:rPr>
              <a:t>Ukraine Facility</a:t>
            </a:r>
            <a:r>
              <a:rPr lang="uk-UA" sz="2400" dirty="0">
                <a:solidFill>
                  <a:srgbClr val="002060"/>
                </a:solidFill>
                <a:latin typeface="Verdana" panose="020B0604030504040204" pitchFamily="34" charset="0"/>
                <a:ea typeface="Verdana" panose="020B0604030504040204" pitchFamily="34" charset="0"/>
              </a:rPr>
              <a:t>, </a:t>
            </a:r>
            <a:r>
              <a:rPr lang="en-US" sz="2400" dirty="0">
                <a:solidFill>
                  <a:srgbClr val="002060"/>
                </a:solidFill>
                <a:latin typeface="Verdana" panose="020B0604030504040204" pitchFamily="34" charset="0"/>
                <a:ea typeface="Verdana" panose="020B0604030504040204" pitchFamily="34" charset="0"/>
                <a:hlinkClick r:id="rId4"/>
              </a:rPr>
              <a:t>https://zakon.rada.gov.ua/laws/show/984_008-24#n2</a:t>
            </a:r>
            <a:r>
              <a:rPr lang="uk-UA" sz="2400" dirty="0">
                <a:solidFill>
                  <a:srgbClr val="002060"/>
                </a:solidFill>
                <a:latin typeface="Verdana" panose="020B0604030504040204" pitchFamily="34" charset="0"/>
                <a:ea typeface="Verdana" panose="020B0604030504040204" pitchFamily="34" charset="0"/>
              </a:rPr>
              <a:t> </a:t>
            </a:r>
          </a:p>
        </p:txBody>
      </p:sp>
      <p:pic>
        <p:nvPicPr>
          <p:cNvPr id="2" name="Рисунок 1">
            <a:extLst>
              <a:ext uri="{FF2B5EF4-FFF2-40B4-BE49-F238E27FC236}">
                <a16:creationId xmlns:a16="http://schemas.microsoft.com/office/drawing/2014/main" id="{FC3BD736-6CEF-AF95-AD9A-A62273DB7D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516586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659F2-6D75-76BC-CC82-8922BD5AA340}"/>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7EE0A09-62B4-3B09-5FCE-D83D93B1215E}"/>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E30B239-14F2-0F42-3DEF-9707B4620A62}"/>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4BAC28DD-BE76-5860-5165-970E5D1ECAD0}"/>
              </a:ext>
            </a:extLst>
          </p:cNvPr>
          <p:cNvSpPr txBox="1"/>
          <p:nvPr/>
        </p:nvSpPr>
        <p:spPr>
          <a:xfrm>
            <a:off x="2914606" y="2162492"/>
            <a:ext cx="8756286" cy="2031325"/>
          </a:xfrm>
          <a:prstGeom prst="rect">
            <a:avLst/>
          </a:prstGeom>
          <a:noFill/>
        </p:spPr>
        <p:txBody>
          <a:bodyPr wrap="square">
            <a:spAutoFit/>
          </a:bodyPr>
          <a:lstStyle/>
          <a:p>
            <a:pPr algn="ctr"/>
            <a:r>
              <a:rPr lang="uk-UA" b="1" i="0"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sz="1800" b="1" dirty="0" err="1">
                <a:solidFill>
                  <a:srgbClr val="002060"/>
                </a:solidFill>
                <a:effectLst/>
                <a:latin typeface="Verdana" panose="020B0604030504040204" pitchFamily="34" charset="0"/>
                <a:ea typeface="Verdana" panose="020B0604030504040204" pitchFamily="34" charset="0"/>
              </a:rPr>
              <a:t>Проєкт</a:t>
            </a:r>
            <a:r>
              <a:rPr lang="uk-UA" sz="1800"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buNone/>
            </a:pPr>
            <a:endParaRPr lang="uk-UA" sz="1800" dirty="0">
              <a:solidFill>
                <a:srgbClr val="002060"/>
              </a:solidFill>
              <a:effectLst/>
              <a:latin typeface="Verdana" panose="020B0604030504040204" pitchFamily="34" charset="0"/>
              <a:ea typeface="Verdana" panose="020B0604030504040204" pitchFamily="34" charset="0"/>
            </a:endParaRPr>
          </a:p>
          <a:p>
            <a:pPr indent="5715" algn="just">
              <a:buNone/>
            </a:pPr>
            <a:r>
              <a:rPr lang="uk-UA" sz="1800" dirty="0">
                <a:solidFill>
                  <a:srgbClr val="002060"/>
                </a:solidFill>
                <a:effectLst/>
                <a:latin typeface="Verdana" panose="020B0604030504040204" pitchFamily="34" charset="0"/>
                <a:ea typeface="Verdana" panose="020B0604030504040204" pitchFamily="34" charset="0"/>
              </a:rPr>
              <a:t>Джерело фінансування закупівлі -</a:t>
            </a:r>
            <a:r>
              <a:rPr lang="uk-UA" sz="1800" b="1" dirty="0">
                <a:solidFill>
                  <a:srgbClr val="002060"/>
                </a:solidFill>
                <a:effectLst/>
                <a:latin typeface="Verdana" panose="020B0604030504040204" pitchFamily="34" charset="0"/>
                <a:ea typeface="Verdana" panose="020B0604030504040204" pitchFamily="34" charset="0"/>
              </a:rPr>
              <a:t> </a:t>
            </a:r>
            <a:r>
              <a:rPr lang="uk-UA" sz="1800" dirty="0">
                <a:solidFill>
                  <a:srgbClr val="002060"/>
                </a:solidFill>
                <a:effectLst/>
                <a:latin typeface="Verdana" panose="020B0604030504040204" pitchFamily="34" charset="0"/>
                <a:ea typeface="Verdana" panose="020B0604030504040204" pitchFamily="34" charset="0"/>
              </a:rPr>
              <a:t>Державний бюджет. КПКВК - _________. Закупівля фінансується Європейським Союзом (інструмент </a:t>
            </a:r>
            <a:r>
              <a:rPr lang="uk-UA" sz="1800" dirty="0" err="1">
                <a:solidFill>
                  <a:srgbClr val="002060"/>
                </a:solidFill>
                <a:effectLst/>
                <a:latin typeface="Verdana" panose="020B0604030504040204" pitchFamily="34" charset="0"/>
                <a:ea typeface="Verdana" panose="020B0604030504040204" pitchFamily="34" charset="0"/>
              </a:rPr>
              <a:t>Ukraine</a:t>
            </a:r>
            <a:r>
              <a:rPr lang="uk-UA" sz="1800" dirty="0">
                <a:solidFill>
                  <a:srgbClr val="002060"/>
                </a:solidFill>
                <a:effectLst/>
                <a:latin typeface="Verdana" panose="020B0604030504040204" pitchFamily="34" charset="0"/>
                <a:ea typeface="Verdana" panose="020B0604030504040204" pitchFamily="34" charset="0"/>
              </a:rPr>
              <a:t> </a:t>
            </a:r>
            <a:r>
              <a:rPr lang="uk-UA" sz="1800" dirty="0" err="1">
                <a:solidFill>
                  <a:srgbClr val="002060"/>
                </a:solidFill>
                <a:effectLst/>
                <a:latin typeface="Verdana" panose="020B0604030504040204" pitchFamily="34" charset="0"/>
                <a:ea typeface="Verdana" panose="020B0604030504040204" pitchFamily="34" charset="0"/>
              </a:rPr>
              <a:t>Facility</a:t>
            </a:r>
            <a:r>
              <a:rPr lang="uk-UA" sz="1800" dirty="0">
                <a:solidFill>
                  <a:srgbClr val="002060"/>
                </a:solidFill>
                <a:effectLst/>
                <a:latin typeface="Verdana" panose="020B0604030504040204" pitchFamily="34" charset="0"/>
                <a:ea typeface="Verdana" panose="020B0604030504040204" pitchFamily="34" charset="0"/>
              </a:rPr>
              <a:t>).</a:t>
            </a:r>
          </a:p>
        </p:txBody>
      </p:sp>
      <p:pic>
        <p:nvPicPr>
          <p:cNvPr id="2" name="Рисунок 1">
            <a:extLst>
              <a:ext uri="{FF2B5EF4-FFF2-40B4-BE49-F238E27FC236}">
                <a16:creationId xmlns:a16="http://schemas.microsoft.com/office/drawing/2014/main" id="{636D8F73-C03A-B8BD-AEF4-F02B70AE1B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5636243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4CB61-6B95-1540-8608-5059BBB41E60}"/>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CF4EB93-D85B-99BD-EC34-A3AE961C74D6}"/>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1F39E7C-6B28-4466-FA49-99A419ABAD01}"/>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817C36F3-1A55-217F-761B-6CBA770993BA}"/>
              </a:ext>
            </a:extLst>
          </p:cNvPr>
          <p:cNvSpPr txBox="1"/>
          <p:nvPr/>
        </p:nvSpPr>
        <p:spPr>
          <a:xfrm>
            <a:off x="2767123" y="1040252"/>
            <a:ext cx="9011922" cy="5632311"/>
          </a:xfrm>
          <a:prstGeom prst="rect">
            <a:avLst/>
          </a:prstGeom>
          <a:noFill/>
        </p:spPr>
        <p:txBody>
          <a:bodyPr wrap="square">
            <a:spAutoFit/>
          </a:bodyPr>
          <a:lstStyle/>
          <a:p>
            <a:pPr algn="ctr"/>
            <a:r>
              <a:rPr lang="uk-UA" b="1"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just"/>
            <a:endParaRPr lang="uk-UA" b="1" dirty="0">
              <a:solidFill>
                <a:srgbClr val="002060"/>
              </a:solidFill>
              <a:effectLst/>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b="1" dirty="0" err="1">
                <a:solidFill>
                  <a:srgbClr val="002060"/>
                </a:solidFill>
                <a:effectLst/>
                <a:latin typeface="Verdana" panose="020B0604030504040204" pitchFamily="34" charset="0"/>
                <a:ea typeface="Verdana" panose="020B0604030504040204" pitchFamily="34" charset="0"/>
              </a:rPr>
              <a:t>Проєкт</a:t>
            </a:r>
            <a:r>
              <a:rPr lang="uk-UA"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З метою оплати Постачальник (Підрядник/Виконавець) до кожної(го) видаткової н</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акладної (</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Акту приймання виконаних будівельних робіт/Акту наданих послуг) додає наступні документи:</a:t>
            </a:r>
          </a:p>
          <a:p>
            <a:pPr marL="342900" indent="-342900" algn="just">
              <a:buAutoNum type="arabicPeriod"/>
            </a:pP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Підтвердження шляхом формування .</a:t>
            </a:r>
            <a:r>
              <a:rPr lang="uk-UA" kern="50" dirty="0" err="1">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pdf</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файлу на сайті </a:t>
            </a:r>
            <a:r>
              <a:rPr lang="uk-UA" u="sng"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hlinkClick r:id="rId3">
                  <a:extLst>
                    <a:ext uri="{A12FA001-AC4F-418D-AE19-62706E023703}">
                      <ahyp:hlinkClr xmlns:ahyp="http://schemas.microsoft.com/office/drawing/2018/hyperlinkcolor" xmlns="" val="tx"/>
                    </a:ext>
                  </a:extLst>
                </a:hlinkClick>
              </a:rPr>
              <a:t>https://www.sanctionsmap.eu/#/mai</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n у відповідності до пункту 5 статті 1 Рамкової угоди про те, що Постачальник (Підрядник/Виконавець) або його кінцевий </a:t>
            </a:r>
            <a:r>
              <a:rPr lang="uk-UA" kern="50" dirty="0" err="1">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бенефіціарний</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власник, його член або учасник (акціонер) юридичної особи – Підрядника, </a:t>
            </a:r>
            <a:r>
              <a:rPr lang="uk-UA" kern="50" dirty="0">
                <a:solidFill>
                  <a:schemeClr val="accent6"/>
                </a:solidFill>
                <a:effectLst/>
                <a:latin typeface="Verdana" panose="020B0604030504040204" pitchFamily="34" charset="0"/>
                <a:ea typeface="Verdana" panose="020B0604030504040204" pitchFamily="34" charset="0"/>
                <a:cs typeface="Times New Roman" panose="02020603050405020304" pitchFamily="18" charset="0"/>
              </a:rPr>
              <a:t>субпідрядник або його кінцевий </a:t>
            </a:r>
            <a:r>
              <a:rPr lang="uk-UA" kern="50" dirty="0" err="1">
                <a:solidFill>
                  <a:schemeClr val="accent6"/>
                </a:solidFill>
                <a:effectLst/>
                <a:latin typeface="Verdana" panose="020B0604030504040204" pitchFamily="34" charset="0"/>
                <a:ea typeface="Verdana" panose="020B0604030504040204" pitchFamily="34" charset="0"/>
                <a:cs typeface="Times New Roman" panose="02020603050405020304" pitchFamily="18" charset="0"/>
              </a:rPr>
              <a:t>бенефіціарний</a:t>
            </a:r>
            <a:r>
              <a:rPr lang="uk-UA" kern="50" dirty="0">
                <a:solidFill>
                  <a:schemeClr val="accent6"/>
                </a:solidFill>
                <a:effectLst/>
                <a:latin typeface="Verdana" panose="020B0604030504040204" pitchFamily="34" charset="0"/>
                <a:ea typeface="Verdana" panose="020B0604030504040204" pitchFamily="34" charset="0"/>
                <a:cs typeface="Times New Roman" panose="02020603050405020304" pitchFamily="18" charset="0"/>
              </a:rPr>
              <a:t> власник, його член або учасник (акціонер) юридичної особи – субпідрядника (у разі залучення до виконання робіт субпідрядника)</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не є особами, до яких застосовані обмежувальні заходи у вигляді санкцій Європейського Союзу, та такі особи не знаходяться у </a:t>
            </a:r>
            <a:r>
              <a:rPr lang="uk-UA" kern="50" dirty="0" err="1">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санкційному</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списку Європейського Союзу. </a:t>
            </a:r>
          </a:p>
          <a:p>
            <a:pPr marL="342900" indent="-342900" algn="just">
              <a:buAutoNum type="arabicPeriod"/>
            </a:pPr>
            <a:r>
              <a:rPr lang="uk-UA" b="1" kern="0" dirty="0">
                <a:solidFill>
                  <a:schemeClr val="accent6"/>
                </a:solidFill>
                <a:effectLst/>
                <a:latin typeface="Verdana" panose="020B0604030504040204" pitchFamily="34" charset="0"/>
                <a:ea typeface="Verdana" panose="020B0604030504040204" pitchFamily="34" charset="0"/>
                <a:cs typeface="Times New Roman" panose="02020603050405020304" pitchFamily="18" charset="0"/>
              </a:rPr>
              <a:t>Документ</a:t>
            </a:r>
            <a:r>
              <a:rPr lang="uk-UA" kern="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що підтверджує країну походження товарів або матеріальних ресурсів, які будуть постачатися під час виконання укладеного договору про закупівлю.</a:t>
            </a:r>
            <a:endPar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p:txBody>
      </p:sp>
      <p:pic>
        <p:nvPicPr>
          <p:cNvPr id="2" name="Рисунок 1">
            <a:extLst>
              <a:ext uri="{FF2B5EF4-FFF2-40B4-BE49-F238E27FC236}">
                <a16:creationId xmlns:a16="http://schemas.microsoft.com/office/drawing/2014/main" id="{768A5051-419C-7683-129C-8010BE8DB0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798563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F91F3-F393-2C8D-BCF4-B242C957AEE8}"/>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54A4BCA-C8D2-32A9-77D8-9940D0186907}"/>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D4174B0-9EE4-5AE9-03A2-C4DD914CF30C}"/>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202938-448B-2ACC-C88C-55E1774C5B7D}"/>
              </a:ext>
            </a:extLst>
          </p:cNvPr>
          <p:cNvSpPr txBox="1"/>
          <p:nvPr/>
        </p:nvSpPr>
        <p:spPr>
          <a:xfrm>
            <a:off x="2767123" y="1040252"/>
            <a:ext cx="9011922" cy="5293757"/>
          </a:xfrm>
          <a:prstGeom prst="rect">
            <a:avLst/>
          </a:prstGeom>
          <a:noFill/>
        </p:spPr>
        <p:txBody>
          <a:bodyPr wrap="square">
            <a:spAutoFit/>
          </a:bodyPr>
          <a:lstStyle/>
          <a:p>
            <a:pPr algn="ctr"/>
            <a:r>
              <a:rPr lang="uk-UA" b="1"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ctr"/>
            <a:endParaRPr lang="uk-UA" b="1" u="none" strike="noStrike" baseline="0" dirty="0">
              <a:solidFill>
                <a:srgbClr val="002060"/>
              </a:solidFill>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b="1" dirty="0" err="1">
                <a:solidFill>
                  <a:srgbClr val="002060"/>
                </a:solidFill>
                <a:effectLst/>
                <a:latin typeface="Verdana" panose="020B0604030504040204" pitchFamily="34" charset="0"/>
                <a:ea typeface="Verdana" panose="020B0604030504040204" pitchFamily="34" charset="0"/>
              </a:rPr>
              <a:t>Проєкт</a:t>
            </a:r>
            <a:r>
              <a:rPr lang="uk-UA"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r>
              <a:rPr lang="uk-UA" kern="50" dirty="0">
                <a:solidFill>
                  <a:srgbClr val="002060"/>
                </a:solidFill>
                <a:effectLst/>
                <a:latin typeface="Verdana" panose="020B0604030504040204" pitchFamily="34" charset="0"/>
                <a:ea typeface="Verdana" panose="020B0604030504040204" pitchFamily="34" charset="0"/>
              </a:rPr>
              <a:t>Згідно з умовами Рамкової угоди Замовник в односторонньому порядку розриває договір про закупівлю, повідомивши </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Постачальника (Підрядника/Виконавця)</a:t>
            </a:r>
            <a:r>
              <a:rPr lang="uk-UA" kern="50" dirty="0">
                <a:solidFill>
                  <a:srgbClr val="002060"/>
                </a:solidFill>
                <a:effectLst/>
                <a:latin typeface="Verdana" panose="020B0604030504040204" pitchFamily="34" charset="0"/>
                <a:ea typeface="Verdana" panose="020B0604030504040204" pitchFamily="34" charset="0"/>
              </a:rPr>
              <a:t> за 20 днів до такого розірвання, у наступних випадках:</a:t>
            </a:r>
          </a:p>
          <a:p>
            <a:pPr algn="just"/>
            <a:r>
              <a:rPr lang="uk-UA" kern="50" dirty="0">
                <a:solidFill>
                  <a:srgbClr val="002060"/>
                </a:solidFill>
                <a:latin typeface="Verdana" panose="020B0604030504040204" pitchFamily="34" charset="0"/>
                <a:ea typeface="Verdana" panose="020B0604030504040204" pitchFamily="34" charset="0"/>
              </a:rPr>
              <a:t>1. </a:t>
            </a:r>
            <a:r>
              <a:rPr lang="uk-UA" kern="50" dirty="0">
                <a:solidFill>
                  <a:srgbClr val="002060"/>
                </a:solidFill>
                <a:effectLst/>
                <a:latin typeface="Verdana" panose="020B0604030504040204" pitchFamily="34" charset="0"/>
                <a:ea typeface="Verdana" panose="020B0604030504040204" pitchFamily="34" charset="0"/>
              </a:rPr>
              <a:t>Підрядник набув</a:t>
            </a:r>
            <a:r>
              <a:rPr lang="uk-UA" kern="0" dirty="0">
                <a:solidFill>
                  <a:srgbClr val="002060"/>
                </a:solidFill>
                <a:effectLst/>
                <a:latin typeface="Verdana" panose="020B0604030504040204" pitchFamily="34" charset="0"/>
                <a:ea typeface="Verdana" panose="020B0604030504040204" pitchFamily="34" charset="0"/>
              </a:rPr>
              <a:t> статусу особи, зареєстрованої в країні, яка не є прийнятною.</a:t>
            </a:r>
            <a:endParaRPr lang="uk-UA" kern="50" dirty="0">
              <a:solidFill>
                <a:srgbClr val="002060"/>
              </a:solidFill>
              <a:latin typeface="Verdana" panose="020B0604030504040204" pitchFamily="34" charset="0"/>
              <a:ea typeface="Verdana" panose="020B0604030504040204" pitchFamily="34" charset="0"/>
            </a:endParaRPr>
          </a:p>
          <a:p>
            <a:pPr algn="just"/>
            <a:r>
              <a:rPr lang="uk-UA" sz="1600" i="1" kern="50" dirty="0">
                <a:solidFill>
                  <a:srgbClr val="002060"/>
                </a:solidFill>
                <a:effectLst/>
                <a:latin typeface="Verdana" panose="020B0604030504040204" pitchFamily="34" charset="0"/>
                <a:ea typeface="Verdana" panose="020B0604030504040204" pitchFamily="34" charset="0"/>
              </a:rPr>
              <a:t>Прийнятні країни:</a:t>
            </a:r>
          </a:p>
          <a:p>
            <a:pPr algn="just">
              <a:buNone/>
            </a:pPr>
            <a:r>
              <a:rPr lang="uk-UA" sz="1600" i="1" kern="50" dirty="0">
                <a:solidFill>
                  <a:srgbClr val="002060"/>
                </a:solidFill>
                <a:effectLst/>
                <a:latin typeface="Verdana" panose="020B0604030504040204" pitchFamily="34" charset="0"/>
                <a:ea typeface="Verdana" panose="020B0604030504040204" pitchFamily="34" charset="0"/>
              </a:rPr>
              <a:t>- держави-члени Європейського Союзу, Україна, країни-партнери з регіону Західні Балкани, Грузія та Молдова, а також Договірні сторони Угоди про Європейський економічний простір;</a:t>
            </a:r>
          </a:p>
          <a:p>
            <a:pPr algn="just">
              <a:buNone/>
            </a:pPr>
            <a:r>
              <a:rPr lang="uk-UA" sz="1600" i="1" kern="50" dirty="0">
                <a:solidFill>
                  <a:srgbClr val="002060"/>
                </a:solidFill>
                <a:effectLst/>
                <a:latin typeface="Verdana" panose="020B0604030504040204" pitchFamily="34" charset="0"/>
                <a:ea typeface="Verdana" panose="020B0604030504040204" pitchFamily="34" charset="0"/>
              </a:rPr>
              <a:t>- країни, які надають Україні рівень підтримки, порівняний з рівнем, що надається Європейським Союзом, з урахуванням розміру їхньої економіки і для яких Європейською Комісією встановлений взаємний доступ до зовнішньої допомоги в Україні.</a:t>
            </a:r>
          </a:p>
          <a:p>
            <a:pPr algn="just">
              <a:buNone/>
            </a:pPr>
            <a:r>
              <a:rPr lang="uk-UA" sz="1600" i="1" dirty="0">
                <a:solidFill>
                  <a:srgbClr val="002060"/>
                </a:solidFill>
                <a:effectLst/>
                <a:latin typeface="Verdana" panose="020B0604030504040204" pitchFamily="34" charset="0"/>
                <a:ea typeface="Verdana" panose="020B0604030504040204" pitchFamily="34" charset="0"/>
              </a:rPr>
              <a:t>Перелік прийнятних країн оприлюднений на офіційному сайті Міністерства економіки України за посиланням </a:t>
            </a:r>
            <a:r>
              <a:rPr lang="uk-UA" sz="1600" i="1" u="sng"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https://me.gov.ua/Documents/Detail?lang=uk-UA&amp;id=99515de8-4512-4941-afaa-ca5887a9b4f4&amp;title=PerelikPriiniatnikhKrain</a:t>
            </a:r>
            <a:r>
              <a:rPr lang="uk-UA" sz="1600" i="1" dirty="0">
                <a:solidFill>
                  <a:srgbClr val="002060"/>
                </a:solidFill>
                <a:effectLst/>
                <a:latin typeface="Verdana" panose="020B0604030504040204" pitchFamily="34" charset="0"/>
                <a:ea typeface="Verdana" panose="020B0604030504040204" pitchFamily="34" charset="0"/>
              </a:rPr>
              <a:t>.</a:t>
            </a:r>
            <a:endParaRPr lang="uk-UA" sz="1600" i="1"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p:txBody>
      </p:sp>
      <p:pic>
        <p:nvPicPr>
          <p:cNvPr id="2" name="Рисунок 1">
            <a:extLst>
              <a:ext uri="{FF2B5EF4-FFF2-40B4-BE49-F238E27FC236}">
                <a16:creationId xmlns:a16="http://schemas.microsoft.com/office/drawing/2014/main" id="{62F43FA1-E096-C3F2-EA07-FCE3D5D3E9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1263566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B7D86-E368-518C-5809-CE2BDEA4F4B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26607F75-FCC5-B3A8-0329-545FF061CB11}"/>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F041237A-DD0E-5677-F9F0-E787E7D8ACB5}"/>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F38070CB-47E1-AEE9-B379-6F0F3AFA3435}"/>
              </a:ext>
            </a:extLst>
          </p:cNvPr>
          <p:cNvSpPr txBox="1"/>
          <p:nvPr/>
        </p:nvSpPr>
        <p:spPr>
          <a:xfrm>
            <a:off x="2826116" y="1455283"/>
            <a:ext cx="9011922" cy="4247317"/>
          </a:xfrm>
          <a:prstGeom prst="rect">
            <a:avLst/>
          </a:prstGeom>
          <a:noFill/>
        </p:spPr>
        <p:txBody>
          <a:bodyPr wrap="square">
            <a:spAutoFit/>
          </a:bodyPr>
          <a:lstStyle/>
          <a:p>
            <a:pPr algn="ctr"/>
            <a:r>
              <a:rPr lang="uk-UA" b="1"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ctr"/>
            <a:endParaRPr lang="uk-UA" b="1" u="none" strike="noStrike" baseline="0" dirty="0">
              <a:solidFill>
                <a:srgbClr val="002060"/>
              </a:solidFill>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b="1" dirty="0" err="1">
                <a:solidFill>
                  <a:srgbClr val="002060"/>
                </a:solidFill>
                <a:effectLst/>
                <a:latin typeface="Verdana" panose="020B0604030504040204" pitchFamily="34" charset="0"/>
                <a:ea typeface="Verdana" panose="020B0604030504040204" pitchFamily="34" charset="0"/>
              </a:rPr>
              <a:t>Проєкт</a:t>
            </a:r>
            <a:r>
              <a:rPr lang="uk-UA"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r>
              <a:rPr lang="uk-UA" kern="50" dirty="0">
                <a:solidFill>
                  <a:srgbClr val="002060"/>
                </a:solidFill>
                <a:effectLst/>
                <a:latin typeface="Verdana" panose="020B0604030504040204" pitchFamily="34" charset="0"/>
                <a:ea typeface="Verdana" panose="020B0604030504040204" pitchFamily="34" charset="0"/>
              </a:rPr>
              <a:t>Згідно з умовами Рамкової угоди Замовник в односторонньому порядку розриває договір про закупівлю, повідомивши </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Постачальника (Підрядника/Виконавця)</a:t>
            </a:r>
            <a:r>
              <a:rPr lang="uk-UA" kern="50" dirty="0">
                <a:solidFill>
                  <a:srgbClr val="002060"/>
                </a:solidFill>
                <a:effectLst/>
                <a:latin typeface="Verdana" panose="020B0604030504040204" pitchFamily="34" charset="0"/>
                <a:ea typeface="Verdana" panose="020B0604030504040204" pitchFamily="34" charset="0"/>
              </a:rPr>
              <a:t> за 20 днів до такого розірвання, у наступних випадках:</a:t>
            </a:r>
          </a:p>
          <a:p>
            <a:pPr algn="just"/>
            <a:r>
              <a:rPr lang="uk-UA" kern="50" dirty="0">
                <a:solidFill>
                  <a:srgbClr val="002060"/>
                </a:solidFill>
                <a:latin typeface="Verdana" panose="020B0604030504040204" pitchFamily="34" charset="0"/>
                <a:ea typeface="Verdana" panose="020B0604030504040204" pitchFamily="34" charset="0"/>
              </a:rPr>
              <a:t>2</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 </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Постачальник (Підрядник/Виконавець)</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 або його кінцевий </a:t>
            </a:r>
            <a:r>
              <a:rPr lang="uk-UA" kern="5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бенефіціарний</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 власник, його член або учасник (акціонер) такої юридичної особи - Підрядника, субпідрядник або його кінцевий </a:t>
            </a:r>
            <a:r>
              <a:rPr lang="uk-UA" kern="5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бенефіціарний</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 власник, його член або учасник (акціонер) такої юридичної особи – субпідрядника (у разі залучення до виконання робіт субпідрядників) став особою, до якої застосовано обмежувальні заходи у вигляді санкції Європейського Союзу та така особа потрапила у </a:t>
            </a:r>
            <a:r>
              <a:rPr lang="uk-UA" kern="5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санкційні</a:t>
            </a:r>
            <a:r>
              <a:rPr lang="uk-UA" kern="50" dirty="0">
                <a:solidFill>
                  <a:srgbClr val="002060"/>
                </a:solidFill>
                <a:latin typeface="Verdana" panose="020B0604030504040204" pitchFamily="34" charset="0"/>
                <a:ea typeface="Verdana" panose="020B0604030504040204" pitchFamily="34" charset="0"/>
                <a:cs typeface="Times New Roman" panose="02020603050405020304" pitchFamily="18" charset="0"/>
              </a:rPr>
              <a:t> списки Європейського Союзу.</a:t>
            </a:r>
          </a:p>
        </p:txBody>
      </p:sp>
      <p:pic>
        <p:nvPicPr>
          <p:cNvPr id="2" name="Рисунок 1">
            <a:extLst>
              <a:ext uri="{FF2B5EF4-FFF2-40B4-BE49-F238E27FC236}">
                <a16:creationId xmlns:a16="http://schemas.microsoft.com/office/drawing/2014/main" id="{82A54D00-F19C-CC0F-E844-A86D10DB8C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964330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DFCA3-708F-36D4-9E72-F217CFFE7E33}"/>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420A711-0077-A568-18FD-BB2A53D41069}"/>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F1B21A05-D95F-DA2B-8E71-4164F51DCA5E}"/>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2.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Формуємо належно документацію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та вимоги до учасників</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FE297036-4185-5E19-45D9-4950FCCFFBE0}"/>
              </a:ext>
            </a:extLst>
          </p:cNvPr>
          <p:cNvSpPr txBox="1"/>
          <p:nvPr/>
        </p:nvSpPr>
        <p:spPr>
          <a:xfrm>
            <a:off x="2698297" y="1040252"/>
            <a:ext cx="9011922" cy="5570756"/>
          </a:xfrm>
          <a:prstGeom prst="rect">
            <a:avLst/>
          </a:prstGeom>
          <a:noFill/>
        </p:spPr>
        <p:txBody>
          <a:bodyPr wrap="square">
            <a:spAutoFit/>
          </a:bodyPr>
          <a:lstStyle/>
          <a:p>
            <a:pPr algn="ctr"/>
            <a:r>
              <a:rPr lang="uk-UA" b="1" u="none" strike="noStrike" baseline="0" dirty="0">
                <a:solidFill>
                  <a:srgbClr val="002060"/>
                </a:solidFill>
                <a:latin typeface="Verdana" panose="020B0604030504040204" pitchFamily="34" charset="0"/>
                <a:ea typeface="Verdana" panose="020B0604030504040204" pitchFamily="34" charset="0"/>
              </a:rPr>
              <a:t>Відкриті торги. Тендерна документація</a:t>
            </a:r>
          </a:p>
          <a:p>
            <a:pPr algn="ctr"/>
            <a:endParaRPr lang="uk-UA" b="1" u="none" strike="noStrike" baseline="0" dirty="0">
              <a:solidFill>
                <a:srgbClr val="002060"/>
              </a:solidFill>
              <a:latin typeface="Verdana" panose="020B0604030504040204" pitchFamily="34" charset="0"/>
              <a:ea typeface="Verdana" panose="020B0604030504040204" pitchFamily="34" charset="0"/>
            </a:endParaRPr>
          </a:p>
          <a:p>
            <a:pPr algn="just"/>
            <a:r>
              <a:rPr lang="uk-UA" b="1" dirty="0">
                <a:solidFill>
                  <a:srgbClr val="002060"/>
                </a:solidFill>
                <a:latin typeface="Verdana" panose="020B0604030504040204" pitchFamily="34" charset="0"/>
                <a:ea typeface="Verdana" panose="020B0604030504040204" pitchFamily="34" charset="0"/>
              </a:rPr>
              <a:t>5. </a:t>
            </a:r>
            <a:r>
              <a:rPr lang="uk-UA" b="1" dirty="0" err="1">
                <a:solidFill>
                  <a:srgbClr val="002060"/>
                </a:solidFill>
                <a:effectLst/>
                <a:latin typeface="Verdana" panose="020B0604030504040204" pitchFamily="34" charset="0"/>
                <a:ea typeface="Verdana" panose="020B0604030504040204" pitchFamily="34" charset="0"/>
              </a:rPr>
              <a:t>Проєкт</a:t>
            </a:r>
            <a:r>
              <a:rPr lang="uk-UA" b="1" dirty="0">
                <a:solidFill>
                  <a:srgbClr val="002060"/>
                </a:solidFill>
                <a:effectLst/>
                <a:latin typeface="Verdana" panose="020B0604030504040204" pitchFamily="34" charset="0"/>
                <a:ea typeface="Verdana" panose="020B0604030504040204" pitchFamily="34" charset="0"/>
              </a:rPr>
              <a:t> договору про закупівлю (окремі положення):</a:t>
            </a:r>
            <a:endParaRPr lang="uk-UA" b="1" dirty="0">
              <a:solidFill>
                <a:srgbClr val="002060"/>
              </a:solidFill>
              <a:latin typeface="Verdana" panose="020B0604030504040204" pitchFamily="34" charset="0"/>
              <a:ea typeface="Verdana" panose="020B0604030504040204" pitchFamily="34" charset="0"/>
            </a:endParaRPr>
          </a:p>
          <a:p>
            <a:pPr algn="just"/>
            <a:r>
              <a:rPr lang="uk-UA" kern="50" dirty="0">
                <a:solidFill>
                  <a:srgbClr val="002060"/>
                </a:solidFill>
                <a:effectLst/>
                <a:latin typeface="Verdana" panose="020B0604030504040204" pitchFamily="34" charset="0"/>
                <a:ea typeface="Verdana" panose="020B0604030504040204" pitchFamily="34" charset="0"/>
              </a:rPr>
              <a:t>Згідно з умовами Рамкової угоди Замовник в односторонньому порядку розриває договір про закупівлю, повідомивши </a:t>
            </a:r>
            <a:r>
              <a:rPr lang="uk-UA" kern="5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Постачальника (Підрядника/Виконавця)</a:t>
            </a:r>
            <a:r>
              <a:rPr lang="uk-UA" kern="50" dirty="0">
                <a:solidFill>
                  <a:srgbClr val="002060"/>
                </a:solidFill>
                <a:effectLst/>
                <a:latin typeface="Verdana" panose="020B0604030504040204" pitchFamily="34" charset="0"/>
                <a:ea typeface="Verdana" panose="020B0604030504040204" pitchFamily="34" charset="0"/>
              </a:rPr>
              <a:t> за 20 днів до такого розірвання, у наступних випадках:</a:t>
            </a:r>
            <a:endParaRPr lang="uk-UA" kern="50" dirty="0">
              <a:solidFill>
                <a:srgbClr val="002060"/>
              </a:solidFill>
              <a:latin typeface="Verdana" panose="020B0604030504040204" pitchFamily="34" charset="0"/>
              <a:ea typeface="Verdana" panose="020B0604030504040204" pitchFamily="34" charset="0"/>
            </a:endParaRPr>
          </a:p>
          <a:p>
            <a:pPr algn="just"/>
            <a:r>
              <a:rPr lang="uk-UA" kern="50" dirty="0">
                <a:solidFill>
                  <a:srgbClr val="002060"/>
                </a:solidFill>
                <a:latin typeface="Verdana" panose="020B0604030504040204" pitchFamily="34" charset="0"/>
                <a:ea typeface="Verdana" panose="020B0604030504040204" pitchFamily="34" charset="0"/>
              </a:rPr>
              <a:t>3. Під час здійснення </a:t>
            </a:r>
            <a:r>
              <a:rPr lang="uk-UA" kern="50" dirty="0" err="1">
                <a:solidFill>
                  <a:srgbClr val="002060"/>
                </a:solidFill>
                <a:latin typeface="Verdana" panose="020B0604030504040204" pitchFamily="34" charset="0"/>
                <a:ea typeface="Verdana" panose="020B0604030504040204" pitchFamily="34" charset="0"/>
              </a:rPr>
              <a:t>оплат</a:t>
            </a:r>
            <a:r>
              <a:rPr lang="uk-UA" kern="50" dirty="0">
                <a:solidFill>
                  <a:srgbClr val="002060"/>
                </a:solidFill>
                <a:latin typeface="Verdana" panose="020B0604030504040204" pitchFamily="34" charset="0"/>
                <a:ea typeface="Verdana" panose="020B0604030504040204" pitchFamily="34" charset="0"/>
              </a:rPr>
              <a:t> за договором про закупівлю Постачальник (Підрядник/Виконавець) надав підтвердження про походження товарів або матеріальних ресурсів із країни, яка не є прийнятною.</a:t>
            </a:r>
          </a:p>
          <a:p>
            <a:pPr algn="just"/>
            <a:r>
              <a:rPr lang="uk-UA" sz="1600" i="1" kern="50" dirty="0">
                <a:solidFill>
                  <a:srgbClr val="002060"/>
                </a:solidFill>
                <a:effectLst/>
                <a:latin typeface="Verdana" panose="020B0604030504040204" pitchFamily="34" charset="0"/>
                <a:ea typeface="Verdana" panose="020B0604030504040204" pitchFamily="34" charset="0"/>
              </a:rPr>
              <a:t>Прийнятні країни:</a:t>
            </a:r>
          </a:p>
          <a:p>
            <a:pPr algn="just">
              <a:buNone/>
            </a:pPr>
            <a:r>
              <a:rPr lang="uk-UA" sz="1600" i="1" kern="50" dirty="0">
                <a:solidFill>
                  <a:srgbClr val="002060"/>
                </a:solidFill>
                <a:effectLst/>
                <a:latin typeface="Verdana" panose="020B0604030504040204" pitchFamily="34" charset="0"/>
                <a:ea typeface="Verdana" panose="020B0604030504040204" pitchFamily="34" charset="0"/>
              </a:rPr>
              <a:t>- держави-члени Європейського Союзу, Україна, країни-партнери з регіону Західні Балкани, Грузія та Молдова, а також Договірні сторони Угоди про Європейський економічний простір;</a:t>
            </a:r>
          </a:p>
          <a:p>
            <a:pPr algn="just">
              <a:buNone/>
            </a:pPr>
            <a:r>
              <a:rPr lang="uk-UA" sz="1600" i="1" kern="50" dirty="0">
                <a:solidFill>
                  <a:srgbClr val="002060"/>
                </a:solidFill>
                <a:effectLst/>
                <a:latin typeface="Verdana" panose="020B0604030504040204" pitchFamily="34" charset="0"/>
                <a:ea typeface="Verdana" panose="020B0604030504040204" pitchFamily="34" charset="0"/>
              </a:rPr>
              <a:t>- країни, які надають Україні рівень підтримки, порівняний з рівнем, що надається Європейським Союзом, з урахуванням розміру їхньої економіки і для яких Європейською Комісією встановлений взаємний доступ до зовнішньої допомоги в Україні.</a:t>
            </a:r>
          </a:p>
          <a:p>
            <a:pPr algn="just">
              <a:buNone/>
            </a:pPr>
            <a:r>
              <a:rPr lang="uk-UA" sz="1600" i="1" dirty="0">
                <a:solidFill>
                  <a:srgbClr val="002060"/>
                </a:solidFill>
                <a:effectLst/>
                <a:latin typeface="Verdana" panose="020B0604030504040204" pitchFamily="34" charset="0"/>
                <a:ea typeface="Verdana" panose="020B0604030504040204" pitchFamily="34" charset="0"/>
              </a:rPr>
              <a:t>Перелік прийнятних країн оприлюднений на офіційному сайті Міністерства економіки України за посиланням </a:t>
            </a:r>
            <a:r>
              <a:rPr lang="uk-UA" sz="1600" i="1" u="sng" dirty="0">
                <a:solidFill>
                  <a:srgbClr val="002060"/>
                </a:solidFill>
                <a:effectLst/>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xmlns="" val="tx"/>
                    </a:ext>
                  </a:extLst>
                </a:hlinkClick>
              </a:rPr>
              <a:t>https://me.gov.ua/Documents/Detail?lang=uk-UA&amp;id=99515de8-4512-4941-afaa-ca5887a9b4f4&amp;title=PerelikPriiniatnikhKrain</a:t>
            </a:r>
            <a:r>
              <a:rPr lang="uk-UA" sz="1600" i="1" dirty="0">
                <a:solidFill>
                  <a:srgbClr val="002060"/>
                </a:solidFill>
                <a:effectLst/>
                <a:latin typeface="Verdana" panose="020B0604030504040204" pitchFamily="34" charset="0"/>
                <a:ea typeface="Verdana" panose="020B0604030504040204" pitchFamily="34" charset="0"/>
              </a:rPr>
              <a:t>.</a:t>
            </a:r>
            <a:endParaRPr lang="uk-UA" kern="50" dirty="0">
              <a:solidFill>
                <a:srgbClr val="00206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7B75F776-2456-0B66-7F3B-9028632003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4074658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B522D-F931-FE1A-5360-49FA7D1A3BCD}"/>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230738F4-830B-F03D-D3FD-2753AD419754}"/>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6BAAC831-A250-61AA-8506-7EC394803265}"/>
              </a:ext>
            </a:extLst>
          </p:cNvPr>
          <p:cNvSpPr txBox="1"/>
          <p:nvPr/>
        </p:nvSpPr>
        <p:spPr>
          <a:xfrm>
            <a:off x="0" y="86145"/>
            <a:ext cx="12191999" cy="954107"/>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3.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Розміщуємо інформацію в </a:t>
            </a:r>
          </a:p>
          <a:p>
            <a:pPr algn="ct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електронній системі </a:t>
            </a:r>
            <a:r>
              <a:rPr lang="uk-UA" sz="2800" b="1" noProof="0" dirty="0" err="1">
                <a:solidFill>
                  <a:srgbClr val="71C24A"/>
                </a:solidFill>
                <a:latin typeface="Verdana" panose="020B0604030504040204" pitchFamily="34" charset="0"/>
                <a:ea typeface="Verdana" panose="020B0604030504040204" pitchFamily="34" charset="0"/>
                <a:cs typeface="Arial" panose="020B0604020202020204" pitchFamily="34" charset="0"/>
              </a:rPr>
              <a:t>закупівель</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D7040E-1DDE-E005-2C00-AA012A7A0AA1}"/>
              </a:ext>
            </a:extLst>
          </p:cNvPr>
          <p:cNvSpPr txBox="1"/>
          <p:nvPr/>
        </p:nvSpPr>
        <p:spPr>
          <a:xfrm>
            <a:off x="2994610" y="1999291"/>
            <a:ext cx="8361648" cy="3416320"/>
          </a:xfrm>
          <a:prstGeom prst="rect">
            <a:avLst/>
          </a:prstGeom>
          <a:noFill/>
        </p:spPr>
        <p:txBody>
          <a:bodyPr wrap="square">
            <a:spAutoFit/>
          </a:bodyPr>
          <a:lstStyle/>
          <a:p>
            <a:pPr marL="457200" indent="-457200" algn="just">
              <a:buAutoNum type="arabicPeriod"/>
            </a:pPr>
            <a:r>
              <a:rPr lang="uk-UA" sz="2400" b="1" dirty="0">
                <a:solidFill>
                  <a:srgbClr val="002060"/>
                </a:solidFill>
                <a:latin typeface="Verdana" panose="020B0604030504040204" pitchFamily="34" charset="0"/>
                <a:ea typeface="Verdana" panose="020B0604030504040204" pitchFamily="34" charset="0"/>
              </a:rPr>
              <a:t>Річний план:</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джерело фінансування (державний чи місцевий бюджет);</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КПКВК (якщо немає у </a:t>
            </a:r>
            <a:r>
              <a:rPr lang="uk-UA" sz="2400" dirty="0" err="1">
                <a:solidFill>
                  <a:srgbClr val="002060"/>
                </a:solidFill>
                <a:latin typeface="Verdana" panose="020B0604030504040204" pitchFamily="34" charset="0"/>
                <a:ea typeface="Verdana" panose="020B0604030504040204" pitchFamily="34" charset="0"/>
              </a:rPr>
              <a:t>випадаючому</a:t>
            </a:r>
            <a:r>
              <a:rPr lang="uk-UA" sz="2400" dirty="0">
                <a:solidFill>
                  <a:srgbClr val="002060"/>
                </a:solidFill>
                <a:latin typeface="Verdana" panose="020B0604030504040204" pitchFamily="34" charset="0"/>
                <a:ea typeface="Verdana" panose="020B0604030504040204" pitchFamily="34" charset="0"/>
              </a:rPr>
              <a:t> списку, вказати в полі щодо джерела фінансування).</a:t>
            </a:r>
          </a:p>
          <a:p>
            <a:pPr algn="just"/>
            <a:endParaRPr lang="uk-UA" sz="2400" b="1" dirty="0">
              <a:solidFill>
                <a:srgbClr val="002060"/>
              </a:solidFill>
              <a:latin typeface="Verdana" panose="020B0604030504040204" pitchFamily="34" charset="0"/>
              <a:ea typeface="Verdana" panose="020B0604030504040204" pitchFamily="34" charset="0"/>
            </a:endParaRPr>
          </a:p>
          <a:p>
            <a:pPr algn="just"/>
            <a:r>
              <a:rPr lang="uk-UA" sz="2400" b="1" dirty="0">
                <a:solidFill>
                  <a:srgbClr val="002060"/>
                </a:solidFill>
                <a:latin typeface="Verdana" panose="020B0604030504040204" pitchFamily="34" charset="0"/>
                <a:ea typeface="Verdana" panose="020B0604030504040204" pitchFamily="34" charset="0"/>
              </a:rPr>
              <a:t>2. Оголошення:</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заповнити поле «Закупівля за донорські кошти», обрати «</a:t>
            </a:r>
            <a:r>
              <a:rPr lang="en-US" sz="2400" dirty="0">
                <a:solidFill>
                  <a:srgbClr val="002060"/>
                </a:solidFill>
                <a:latin typeface="Verdana" panose="020B0604030504040204" pitchFamily="34" charset="0"/>
                <a:ea typeface="Verdana" panose="020B0604030504040204" pitchFamily="34" charset="0"/>
              </a:rPr>
              <a:t>Ukraine Facility</a:t>
            </a:r>
            <a:r>
              <a:rPr lang="uk-UA" sz="2400" dirty="0">
                <a:solidFill>
                  <a:srgbClr val="002060"/>
                </a:solidFill>
                <a:latin typeface="Verdana" panose="020B0604030504040204" pitchFamily="34" charset="0"/>
                <a:ea typeface="Verdana" panose="020B0604030504040204" pitchFamily="34" charset="0"/>
              </a:rPr>
              <a:t>».</a:t>
            </a:r>
          </a:p>
        </p:txBody>
      </p:sp>
      <p:pic>
        <p:nvPicPr>
          <p:cNvPr id="2" name="Рисунок 1">
            <a:extLst>
              <a:ext uri="{FF2B5EF4-FFF2-40B4-BE49-F238E27FC236}">
                <a16:creationId xmlns:a16="http://schemas.microsoft.com/office/drawing/2014/main" id="{A7DEF934-F388-DA93-285B-F1B7A6F633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1655914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5DA12-E70B-FACC-59B3-24E6ED54C2A3}"/>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341950BB-8934-01DE-D3E3-C8ECF6C96945}"/>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3EFD2DD-7A0A-4B36-2E88-4E4B184AA1AE}"/>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4.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Ураховуємо особливості під час проведення закупівлі</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07489DB0-2999-D403-D0C8-B2E62E37317F}"/>
              </a:ext>
            </a:extLst>
          </p:cNvPr>
          <p:cNvSpPr txBox="1"/>
          <p:nvPr/>
        </p:nvSpPr>
        <p:spPr>
          <a:xfrm>
            <a:off x="2994610" y="1999291"/>
            <a:ext cx="8361648" cy="3046988"/>
          </a:xfrm>
          <a:prstGeom prst="rect">
            <a:avLst/>
          </a:prstGeom>
          <a:noFill/>
        </p:spPr>
        <p:txBody>
          <a:bodyPr wrap="square">
            <a:spAutoFit/>
          </a:bodyPr>
          <a:lstStyle/>
          <a:p>
            <a:pPr marL="457200" indent="-457200" algn="just">
              <a:buAutoNum type="arabicPeriod"/>
            </a:pPr>
            <a:r>
              <a:rPr lang="uk-UA" sz="2400" b="1" dirty="0">
                <a:solidFill>
                  <a:srgbClr val="002060"/>
                </a:solidFill>
                <a:latin typeface="Verdana" panose="020B0604030504040204" pitchFamily="34" charset="0"/>
                <a:ea typeface="Verdana" panose="020B0604030504040204" pitchFamily="34" charset="0"/>
              </a:rPr>
              <a:t>Відкриті торги/Тендерна документація:</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мова тендерної пропозиції в частині підтвердження відсутності в </a:t>
            </a:r>
            <a:r>
              <a:rPr lang="uk-UA" sz="2400" dirty="0" err="1">
                <a:solidFill>
                  <a:srgbClr val="002060"/>
                </a:solidFill>
                <a:effectLst/>
                <a:latin typeface="Verdana" panose="020B0604030504040204" pitchFamily="34" charset="0"/>
                <a:ea typeface="Verdana" panose="020B0604030504040204" pitchFamily="34" charset="0"/>
              </a:rPr>
              <a:t>санкційному</a:t>
            </a:r>
            <a:r>
              <a:rPr lang="uk-UA" sz="2400" dirty="0">
                <a:solidFill>
                  <a:srgbClr val="002060"/>
                </a:solidFill>
                <a:effectLst/>
                <a:latin typeface="Verdana" panose="020B0604030504040204" pitchFamily="34" charset="0"/>
                <a:ea typeface="Verdana" panose="020B0604030504040204" pitchFamily="34" charset="0"/>
              </a:rPr>
              <a:t> списку Європейського Союзу</a:t>
            </a:r>
            <a:r>
              <a:rPr lang="uk-UA" sz="2400" dirty="0">
                <a:solidFill>
                  <a:srgbClr val="002060"/>
                </a:solidFill>
                <a:latin typeface="Verdana" panose="020B0604030504040204" pitchFamily="34" charset="0"/>
                <a:ea typeface="Verdana" panose="020B0604030504040204" pitchFamily="34" charset="0"/>
              </a:rPr>
              <a:t>.</a:t>
            </a:r>
          </a:p>
          <a:p>
            <a:pPr algn="just"/>
            <a:endParaRPr lang="uk-UA" sz="2400" b="1" dirty="0">
              <a:solidFill>
                <a:srgbClr val="002060"/>
              </a:solidFill>
              <a:latin typeface="Verdana" panose="020B0604030504040204" pitchFamily="34" charset="0"/>
              <a:ea typeface="Verdana" panose="020B0604030504040204" pitchFamily="34" charset="0"/>
            </a:endParaRPr>
          </a:p>
          <a:p>
            <a:pPr algn="just"/>
            <a:r>
              <a:rPr lang="uk-UA" sz="2400" b="1" dirty="0">
                <a:solidFill>
                  <a:srgbClr val="002060"/>
                </a:solidFill>
                <a:latin typeface="Verdana" panose="020B0604030504040204" pitchFamily="34" charset="0"/>
                <a:ea typeface="Verdana" panose="020B0604030504040204" pitchFamily="34" charset="0"/>
              </a:rPr>
              <a:t>2. Локалізація:</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врахувати норми п.3 Особливостей ПКМУ №1178.</a:t>
            </a:r>
          </a:p>
        </p:txBody>
      </p:sp>
      <p:pic>
        <p:nvPicPr>
          <p:cNvPr id="2" name="Рисунок 1">
            <a:extLst>
              <a:ext uri="{FF2B5EF4-FFF2-40B4-BE49-F238E27FC236}">
                <a16:creationId xmlns:a16="http://schemas.microsoft.com/office/drawing/2014/main" id="{ABC8F6B4-4D47-FE9E-DBA1-B55AFEE73E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3870209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1DD7A-73AD-CB77-12FD-1BC57B926B6F}"/>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12F45F9-5D04-AB25-CB78-1E86FC181C65}"/>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7127F75-E2CF-0403-4471-9FB6BA1F6338}"/>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4. </a:t>
            </a:r>
            <a:r>
              <a:rPr lang="uk-UA" sz="2800" b="1" noProof="0" dirty="0">
                <a:solidFill>
                  <a:srgbClr val="71C24A"/>
                </a:solidFill>
                <a:latin typeface="Verdana" panose="020B0604030504040204" pitchFamily="34" charset="0"/>
                <a:ea typeface="Verdana" panose="020B0604030504040204" pitchFamily="34" charset="0"/>
                <a:cs typeface="Arial" panose="020B0604020202020204" pitchFamily="34" charset="0"/>
              </a:rPr>
              <a:t>Ураховуємо особливості під час проведення закупівлі</a:t>
            </a: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CD86C192-590B-8E09-E665-C889ADC42F8B}"/>
              </a:ext>
            </a:extLst>
          </p:cNvPr>
          <p:cNvSpPr txBox="1"/>
          <p:nvPr/>
        </p:nvSpPr>
        <p:spPr>
          <a:xfrm>
            <a:off x="2994610" y="1999291"/>
            <a:ext cx="8361648" cy="3785652"/>
          </a:xfrm>
          <a:prstGeom prst="rect">
            <a:avLst/>
          </a:prstGeom>
          <a:noFill/>
        </p:spPr>
        <p:txBody>
          <a:bodyPr wrap="square">
            <a:spAutoFit/>
          </a:bodyPr>
          <a:lstStyle/>
          <a:p>
            <a:pPr algn="just"/>
            <a:r>
              <a:rPr lang="uk-UA" sz="2400" b="1" dirty="0">
                <a:solidFill>
                  <a:srgbClr val="002060"/>
                </a:solidFill>
                <a:latin typeface="Verdana" panose="020B0604030504040204" pitchFamily="34" charset="0"/>
                <a:ea typeface="Verdana" panose="020B0604030504040204" pitchFamily="34" charset="0"/>
              </a:rPr>
              <a:t>3. Запит пропозицій постачальників:</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передбачити відповідні вимоги до переможця відбору;</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передбачити відповідні положення </a:t>
            </a:r>
            <a:r>
              <a:rPr lang="uk-UA" sz="2400" dirty="0" err="1">
                <a:solidFill>
                  <a:srgbClr val="002060"/>
                </a:solidFill>
                <a:latin typeface="Verdana" panose="020B0604030504040204" pitchFamily="34" charset="0"/>
                <a:ea typeface="Verdana" panose="020B0604030504040204" pitchFamily="34" charset="0"/>
              </a:rPr>
              <a:t>проєкту</a:t>
            </a:r>
            <a:r>
              <a:rPr lang="uk-UA" sz="2400" dirty="0">
                <a:solidFill>
                  <a:srgbClr val="002060"/>
                </a:solidFill>
                <a:latin typeface="Verdana" panose="020B0604030504040204" pitchFamily="34" charset="0"/>
                <a:ea typeface="Verdana" panose="020B0604030504040204" pitchFamily="34" charset="0"/>
              </a:rPr>
              <a:t> договору.</a:t>
            </a:r>
          </a:p>
          <a:p>
            <a:pPr algn="just"/>
            <a:endParaRPr lang="uk-UA" sz="2400" b="1" dirty="0">
              <a:solidFill>
                <a:srgbClr val="002060"/>
              </a:solidFill>
              <a:latin typeface="Verdana" panose="020B0604030504040204" pitchFamily="34" charset="0"/>
              <a:ea typeface="Verdana" panose="020B0604030504040204" pitchFamily="34" charset="0"/>
            </a:endParaRPr>
          </a:p>
          <a:p>
            <a:pPr algn="just"/>
            <a:r>
              <a:rPr lang="uk-UA" sz="2400" b="1" dirty="0">
                <a:solidFill>
                  <a:srgbClr val="002060"/>
                </a:solidFill>
                <a:latin typeface="Verdana" panose="020B0604030504040204" pitchFamily="34" charset="0"/>
                <a:ea typeface="Verdana" panose="020B0604030504040204" pitchFamily="34" charset="0"/>
              </a:rPr>
              <a:t>4. Договір без використання ЕСЗ:</a:t>
            </a: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передбачити відповідні вимоги </a:t>
            </a:r>
            <a:r>
              <a:rPr lang="uk-UA" sz="2400">
                <a:solidFill>
                  <a:srgbClr val="002060"/>
                </a:solidFill>
                <a:latin typeface="Verdana" panose="020B0604030504040204" pitchFamily="34" charset="0"/>
                <a:ea typeface="Verdana" panose="020B0604030504040204" pitchFamily="34" charset="0"/>
              </a:rPr>
              <a:t>до контрагента;</a:t>
            </a:r>
            <a:endParaRPr lang="uk-UA" sz="2400" dirty="0">
              <a:solidFill>
                <a:srgbClr val="002060"/>
              </a:solidFill>
              <a:latin typeface="Verdana" panose="020B0604030504040204" pitchFamily="34" charset="0"/>
              <a:ea typeface="Verdana" panose="020B0604030504040204" pitchFamily="34" charset="0"/>
            </a:endParaRPr>
          </a:p>
          <a:p>
            <a:pPr marL="342900" indent="-342900" algn="just">
              <a:buFontTx/>
              <a:buChar char="-"/>
            </a:pPr>
            <a:r>
              <a:rPr lang="uk-UA" sz="2400" dirty="0">
                <a:solidFill>
                  <a:srgbClr val="002060"/>
                </a:solidFill>
                <a:latin typeface="Verdana" panose="020B0604030504040204" pitchFamily="34" charset="0"/>
                <a:ea typeface="Verdana" panose="020B0604030504040204" pitchFamily="34" charset="0"/>
              </a:rPr>
              <a:t>передбачити відповідні положення </a:t>
            </a:r>
            <a:r>
              <a:rPr lang="uk-UA" sz="2400" dirty="0" err="1">
                <a:solidFill>
                  <a:srgbClr val="002060"/>
                </a:solidFill>
                <a:latin typeface="Verdana" panose="020B0604030504040204" pitchFamily="34" charset="0"/>
                <a:ea typeface="Verdana" panose="020B0604030504040204" pitchFamily="34" charset="0"/>
              </a:rPr>
              <a:t>проєкту</a:t>
            </a:r>
            <a:r>
              <a:rPr lang="uk-UA" sz="2400" dirty="0">
                <a:solidFill>
                  <a:srgbClr val="002060"/>
                </a:solidFill>
                <a:latin typeface="Verdana" panose="020B0604030504040204" pitchFamily="34" charset="0"/>
                <a:ea typeface="Verdana" panose="020B0604030504040204" pitchFamily="34" charset="0"/>
              </a:rPr>
              <a:t> договору.</a:t>
            </a:r>
          </a:p>
        </p:txBody>
      </p:sp>
      <p:pic>
        <p:nvPicPr>
          <p:cNvPr id="2" name="Рисунок 1">
            <a:extLst>
              <a:ext uri="{FF2B5EF4-FFF2-40B4-BE49-F238E27FC236}">
                <a16:creationId xmlns:a16="http://schemas.microsoft.com/office/drawing/2014/main" id="{017F64A4-68BA-C3C9-EAD6-14147C9DFB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40131889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A5977-D9CD-297D-24E1-608F76846AA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9E50BB0-66C1-4AF5-1A4E-D839DE459831}"/>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83A59BD-A4BA-B377-EDEC-635DEF696415}"/>
              </a:ext>
            </a:extLst>
          </p:cNvPr>
          <p:cNvSpPr txBox="1"/>
          <p:nvPr/>
        </p:nvSpPr>
        <p:spPr>
          <a:xfrm>
            <a:off x="2608695" y="2088472"/>
            <a:ext cx="7391399" cy="2681055"/>
          </a:xfrm>
          <a:prstGeom prst="rect">
            <a:avLst/>
          </a:prstGeom>
          <a:noFill/>
        </p:spPr>
        <p:txBody>
          <a:bodyPr wrap="square">
            <a:spAutoFit/>
          </a:bodyPr>
          <a:lstStyle/>
          <a:p>
            <a:pPr algn="ctr">
              <a:lnSpc>
                <a:spcPct val="120000"/>
              </a:lnSpc>
              <a:spcBef>
                <a:spcPts val="0"/>
              </a:spcBef>
            </a:pPr>
            <a:r>
              <a:rPr lang="uk-UA" sz="3600" b="1" dirty="0">
                <a:solidFill>
                  <a:srgbClr val="002060"/>
                </a:solidFill>
                <a:latin typeface="Verdana" panose="020B0604030504040204" pitchFamily="34" charset="0"/>
                <a:ea typeface="Verdana" panose="020B0604030504040204" pitchFamily="34" charset="0"/>
                <a:cs typeface="Arial" panose="020B0604020202020204" pitchFamily="34" charset="0"/>
              </a:rPr>
              <a:t>Колісник Тетяна</a:t>
            </a:r>
          </a:p>
          <a:p>
            <a:pPr algn="ctr">
              <a:lnSpc>
                <a:spcPct val="120000"/>
              </a:lnSpc>
              <a:spcBef>
                <a:spcPts val="0"/>
              </a:spcBef>
            </a:pPr>
            <a:r>
              <a:rPr lang="uk-UA" sz="3600" b="1" dirty="0">
                <a:solidFill>
                  <a:srgbClr val="002060"/>
                </a:solidFill>
                <a:latin typeface="Verdana" panose="020B0604030504040204" pitchFamily="34" charset="0"/>
                <a:ea typeface="Verdana" panose="020B0604030504040204" pitchFamily="34" charset="0"/>
                <a:cs typeface="Arial" panose="020B0604020202020204" pitchFamily="34" charset="0"/>
              </a:rPr>
              <a:t>(067) 960-11-87</a:t>
            </a:r>
          </a:p>
          <a:p>
            <a:pPr algn="ctr">
              <a:lnSpc>
                <a:spcPct val="120000"/>
              </a:lnSpc>
              <a:spcBef>
                <a:spcPts val="0"/>
              </a:spcBef>
            </a:pPr>
            <a:r>
              <a:rPr lang="en-US" sz="3600" b="1" dirty="0">
                <a:solidFill>
                  <a:srgbClr val="002060"/>
                </a:solidFill>
                <a:latin typeface="Verdana" panose="020B0604030504040204" pitchFamily="34" charset="0"/>
                <a:ea typeface="Verdana" panose="020B0604030504040204" pitchFamily="34" charset="0"/>
                <a:cs typeface="Arial" panose="020B0604020202020204" pitchFamily="34" charset="0"/>
                <a:hlinkClick r:id="rId3">
                  <a:extLst>
                    <a:ext uri="{A12FA001-AC4F-418D-AE19-62706E023703}">
                      <ahyp:hlinkClr xmlns:ahyp="http://schemas.microsoft.com/office/drawing/2018/hyperlinkcolor" xmlns="" val="tx"/>
                    </a:ext>
                  </a:extLst>
                </a:hlinkClick>
              </a:rPr>
              <a:t>tvkolisnyk08@gmail.com</a:t>
            </a:r>
            <a:r>
              <a:rPr lang="uk-UA" sz="3600" b="1" dirty="0">
                <a:solidFill>
                  <a:srgbClr val="002060"/>
                </a:solidFill>
                <a:latin typeface="Verdana" panose="020B0604030504040204" pitchFamily="34" charset="0"/>
                <a:ea typeface="Verdana" panose="020B0604030504040204" pitchFamily="34" charset="0"/>
                <a:cs typeface="Arial" panose="020B0604020202020204" pitchFamily="34" charset="0"/>
              </a:rPr>
              <a:t> </a:t>
            </a:r>
            <a:br>
              <a:rPr lang="uk-UA" sz="3600" b="1" dirty="0">
                <a:solidFill>
                  <a:srgbClr val="002060"/>
                </a:solidFill>
                <a:latin typeface="Verdana" panose="020B0604030504040204" pitchFamily="34" charset="0"/>
                <a:ea typeface="Verdana" panose="020B0604030504040204" pitchFamily="34" charset="0"/>
                <a:cs typeface="Arial" panose="020B0604020202020204" pitchFamily="34" charset="0"/>
              </a:rPr>
            </a:br>
            <a:r>
              <a:rPr lang="en-US" sz="3600" b="1" dirty="0">
                <a:solidFill>
                  <a:srgbClr val="002060"/>
                </a:solidFill>
                <a:latin typeface="Verdana" panose="020B0604030504040204" pitchFamily="34" charset="0"/>
                <a:ea typeface="Verdana" panose="020B0604030504040204" pitchFamily="34" charset="0"/>
                <a:cs typeface="Arial" panose="020B0604020202020204" pitchFamily="34" charset="0"/>
                <a:hlinkClick r:id="rId4">
                  <a:extLst>
                    <a:ext uri="{A12FA001-AC4F-418D-AE19-62706E023703}">
                      <ahyp:hlinkClr xmlns:ahyp="http://schemas.microsoft.com/office/drawing/2018/hyperlinkcolor" xmlns="" val="tx"/>
                    </a:ext>
                  </a:extLst>
                </a:hlinkClick>
              </a:rPr>
              <a:t>tvkolisnyk@ukr.net</a:t>
            </a:r>
            <a:r>
              <a:rPr lang="uk-UA" sz="3600" b="1" dirty="0">
                <a:solidFill>
                  <a:srgbClr val="002060"/>
                </a:solidFill>
                <a:latin typeface="Verdana" panose="020B0604030504040204" pitchFamily="34" charset="0"/>
                <a:ea typeface="Verdana" panose="020B0604030504040204" pitchFamily="34" charset="0"/>
                <a:cs typeface="Arial" panose="020B0604020202020204" pitchFamily="34" charset="0"/>
              </a:rPr>
              <a:t>  </a:t>
            </a:r>
          </a:p>
        </p:txBody>
      </p:sp>
      <p:pic>
        <p:nvPicPr>
          <p:cNvPr id="2" name="Рисунок 1">
            <a:extLst>
              <a:ext uri="{FF2B5EF4-FFF2-40B4-BE49-F238E27FC236}">
                <a16:creationId xmlns:a16="http://schemas.microsoft.com/office/drawing/2014/main" id="{E7353046-6C9E-16FA-A1E2-C33D601854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318" y="181651"/>
            <a:ext cx="2393665" cy="801574"/>
          </a:xfrm>
          <a:prstGeom prst="rect">
            <a:avLst/>
          </a:prstGeom>
        </p:spPr>
      </p:pic>
    </p:spTree>
    <p:extLst>
      <p:ext uri="{BB962C8B-B14F-4D97-AF65-F5344CB8AC3E}">
        <p14:creationId xmlns:p14="http://schemas.microsoft.com/office/powerpoint/2010/main" val="15740020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98F55-E64F-72AA-3CEE-504223E9C5D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8DFEA7E-CADC-171E-8F62-A6CFBA65FDDD}"/>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AAFB03B-2254-C1A0-640F-5DB26A30CA0B}"/>
              </a:ext>
            </a:extLst>
          </p:cNvPr>
          <p:cNvSpPr txBox="1"/>
          <p:nvPr/>
        </p:nvSpPr>
        <p:spPr>
          <a:xfrm>
            <a:off x="2400300" y="2904550"/>
            <a:ext cx="7391399" cy="769441"/>
          </a:xfrm>
          <a:prstGeom prst="rect">
            <a:avLst/>
          </a:prstGeom>
          <a:noFill/>
        </p:spPr>
        <p:txBody>
          <a:bodyPr wrap="square">
            <a:spAutoFit/>
          </a:bodyPr>
          <a:lstStyle/>
          <a:p>
            <a:pPr algn="ctr"/>
            <a:r>
              <a:rPr lang="uk-UA" sz="4400" b="1" dirty="0">
                <a:solidFill>
                  <a:srgbClr val="71C24A"/>
                </a:solidFill>
                <a:latin typeface="Verdana" panose="020B0604030504040204" pitchFamily="34" charset="0"/>
                <a:ea typeface="Verdana" panose="020B0604030504040204" pitchFamily="34" charset="0"/>
              </a:rPr>
              <a:t>Дякую за увагу!</a:t>
            </a:r>
            <a:endParaRPr lang="LID4096" sz="4400" b="1" dirty="0">
              <a:solidFill>
                <a:srgbClr val="71C24A"/>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9C914A3B-CF14-0F6E-2E40-705059CE7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18" y="201316"/>
            <a:ext cx="2393665" cy="801574"/>
          </a:xfrm>
          <a:prstGeom prst="rect">
            <a:avLst/>
          </a:prstGeom>
        </p:spPr>
      </p:pic>
    </p:spTree>
    <p:extLst>
      <p:ext uri="{BB962C8B-B14F-4D97-AF65-F5344CB8AC3E}">
        <p14:creationId xmlns:p14="http://schemas.microsoft.com/office/powerpoint/2010/main" val="2163300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F524B-978B-70C2-48FA-E37053F8BDAC}"/>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9BE7212-762D-2E9F-6BFC-F12FCA1D831C}"/>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9BDED07-306D-2968-67D4-8660FF31FC6B}"/>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54DD7359-4AFC-7FF4-3706-D915D525B544}"/>
              </a:ext>
            </a:extLst>
          </p:cNvPr>
          <p:cNvSpPr txBox="1"/>
          <p:nvPr/>
        </p:nvSpPr>
        <p:spPr>
          <a:xfrm>
            <a:off x="2807798" y="824342"/>
            <a:ext cx="8764770" cy="5509200"/>
          </a:xfrm>
          <a:prstGeom prst="rect">
            <a:avLst/>
          </a:prstGeom>
          <a:noFill/>
        </p:spPr>
        <p:txBody>
          <a:bodyPr wrap="square">
            <a:spAutoFit/>
          </a:bodyPr>
          <a:lstStyle/>
          <a:p>
            <a:pPr algn="just"/>
            <a:r>
              <a:rPr lang="uk-UA" sz="2200" b="0" i="0" u="none" strike="noStrike" baseline="0" dirty="0">
                <a:solidFill>
                  <a:srgbClr val="002060"/>
                </a:solidFill>
                <a:latin typeface="Verdana" panose="020B0604030504040204" pitchFamily="34" charset="0"/>
                <a:ea typeface="Verdana" panose="020B0604030504040204" pitchFamily="34" charset="0"/>
              </a:rPr>
              <a:t>Розпорядження КМУ від </a:t>
            </a:r>
            <a:r>
              <a:rPr lang="ru-RU" sz="2200" dirty="0">
                <a:latin typeface="Verdana" panose="020B0604030504040204" pitchFamily="34" charset="0"/>
                <a:ea typeface="Verdana" panose="020B0604030504040204" pitchFamily="34" charset="0"/>
              </a:rPr>
              <a:t>18 березня 2024 р. № 244-р «</a:t>
            </a:r>
            <a:r>
              <a:rPr lang="uk-UA" sz="2200" dirty="0">
                <a:latin typeface="Verdana" panose="020B0604030504040204" pitchFamily="34" charset="0"/>
                <a:ea typeface="Verdana" panose="020B0604030504040204" pitchFamily="34" charset="0"/>
              </a:rPr>
              <a:t>Про схвалення Плану України»,</a:t>
            </a:r>
          </a:p>
          <a:p>
            <a:pPr algn="just"/>
            <a:r>
              <a:rPr lang="en-US" sz="2200" dirty="0">
                <a:latin typeface="Verdana" panose="020B0604030504040204" pitchFamily="34" charset="0"/>
                <a:ea typeface="Verdana" panose="020B0604030504040204" pitchFamily="34" charset="0"/>
                <a:hlinkClick r:id="rId3"/>
              </a:rPr>
              <a:t>https://zakon.rada.gov.ua/laws/show/244-2024-%D1%80#Text</a:t>
            </a:r>
            <a:r>
              <a:rPr lang="uk-UA" sz="2200" dirty="0">
                <a:latin typeface="Verdana" panose="020B0604030504040204" pitchFamily="34" charset="0"/>
                <a:ea typeface="Verdana" panose="020B0604030504040204" pitchFamily="34" charset="0"/>
              </a:rPr>
              <a:t> </a:t>
            </a:r>
          </a:p>
          <a:p>
            <a:pPr algn="just"/>
            <a:endParaRPr lang="uk-UA" sz="2200" dirty="0">
              <a:solidFill>
                <a:srgbClr val="002060"/>
              </a:solidFill>
              <a:latin typeface="Verdana" panose="020B0604030504040204" pitchFamily="34" charset="0"/>
              <a:ea typeface="Verdana" panose="020B0604030504040204" pitchFamily="34" charset="0"/>
            </a:endParaRPr>
          </a:p>
          <a:p>
            <a:pPr algn="just"/>
            <a:r>
              <a:rPr lang="uk-UA" sz="2200" dirty="0">
                <a:solidFill>
                  <a:srgbClr val="002060"/>
                </a:solidFill>
                <a:latin typeface="Verdana" panose="020B0604030504040204" pitchFamily="34" charset="0"/>
                <a:ea typeface="Verdana" panose="020B0604030504040204" pitchFamily="34" charset="0"/>
              </a:rPr>
              <a:t>Для реалізації механізму </a:t>
            </a:r>
            <a:r>
              <a:rPr lang="en-US" sz="2200" dirty="0">
                <a:solidFill>
                  <a:srgbClr val="002060"/>
                </a:solidFill>
                <a:latin typeface="Verdana" panose="020B0604030504040204" pitchFamily="34" charset="0"/>
                <a:ea typeface="Verdana" panose="020B0604030504040204" pitchFamily="34" charset="0"/>
              </a:rPr>
              <a:t>Ukraine Facility </a:t>
            </a:r>
            <a:r>
              <a:rPr lang="uk-UA" sz="2200" dirty="0">
                <a:solidFill>
                  <a:srgbClr val="002060"/>
                </a:solidFill>
                <a:latin typeface="Verdana" panose="020B0604030504040204" pitchFamily="34" charset="0"/>
                <a:ea typeface="Verdana" panose="020B0604030504040204" pitchFamily="34" charset="0"/>
              </a:rPr>
              <a:t>розпорядженням Кабінету Міністрів України від 18.03.2024 № 244-р схвалено План України (далі – План України), що складається з трьох компонентів: </a:t>
            </a:r>
          </a:p>
          <a:p>
            <a:pPr marL="285750" indent="-285750" algn="just">
              <a:buFontTx/>
              <a:buChar char="-"/>
            </a:pPr>
            <a:r>
              <a:rPr lang="uk-UA" sz="2200" dirty="0">
                <a:solidFill>
                  <a:srgbClr val="002060"/>
                </a:solidFill>
                <a:latin typeface="Verdana" panose="020B0604030504040204" pitchFamily="34" charset="0"/>
                <a:ea typeface="Verdana" panose="020B0604030504040204" pitchFamily="34" charset="0"/>
              </a:rPr>
              <a:t>Компонент І – пряма фінансова підтримка для України; </a:t>
            </a:r>
          </a:p>
          <a:p>
            <a:pPr marL="285750" indent="-285750" algn="just">
              <a:buFontTx/>
              <a:buChar char="-"/>
            </a:pPr>
            <a:r>
              <a:rPr lang="uk-UA" sz="2200" dirty="0">
                <a:solidFill>
                  <a:srgbClr val="002060"/>
                </a:solidFill>
                <a:latin typeface="Verdana" panose="020B0604030504040204" pitchFamily="34" charset="0"/>
                <a:ea typeface="Verdana" panose="020B0604030504040204" pitchFamily="34" charset="0"/>
              </a:rPr>
              <a:t>Компонент ІІ – Рамкова інвестиційна програма України; </a:t>
            </a:r>
          </a:p>
          <a:p>
            <a:pPr marL="285750" indent="-285750" algn="just">
              <a:buFontTx/>
              <a:buChar char="-"/>
            </a:pPr>
            <a:r>
              <a:rPr lang="uk-UA" sz="2200" dirty="0">
                <a:solidFill>
                  <a:srgbClr val="002060"/>
                </a:solidFill>
                <a:latin typeface="Verdana" panose="020B0604030504040204" pitchFamily="34" charset="0"/>
                <a:ea typeface="Verdana" panose="020B0604030504040204" pitchFamily="34" charset="0"/>
              </a:rPr>
              <a:t>Компонент ІІІ – допомога та заходи підтримки щодо вступу </a:t>
            </a:r>
            <a:r>
              <a:rPr lang="ru-RU" sz="2200" dirty="0">
                <a:solidFill>
                  <a:srgbClr val="002060"/>
                </a:solidFill>
                <a:latin typeface="Verdana" panose="020B0604030504040204" pitchFamily="34" charset="0"/>
                <a:ea typeface="Verdana" panose="020B0604030504040204" pitchFamily="34" charset="0"/>
              </a:rPr>
              <a:t>до Союзу.</a:t>
            </a:r>
            <a:endParaRPr lang="uk-UA" sz="2200" dirty="0">
              <a:solidFill>
                <a:srgbClr val="002060"/>
              </a:solidFill>
              <a:latin typeface="Verdana" panose="020B0604030504040204" pitchFamily="34" charset="0"/>
              <a:ea typeface="Verdana" panose="020B0604030504040204" pitchFamily="34" charset="0"/>
            </a:endParaRPr>
          </a:p>
          <a:p>
            <a:pPr algn="just"/>
            <a:endParaRPr lang="uk-UA" sz="2200" dirty="0">
              <a:solidFill>
                <a:srgbClr val="002060"/>
              </a:solidFill>
              <a:latin typeface="Verdana" panose="020B0604030504040204" pitchFamily="34" charset="0"/>
              <a:ea typeface="Verdana" panose="020B0604030504040204" pitchFamily="34" charset="0"/>
              <a:hlinkClick r:id="rId4"/>
            </a:endParaRPr>
          </a:p>
          <a:p>
            <a:pPr algn="just"/>
            <a:r>
              <a:rPr lang="en-US" sz="2200" dirty="0">
                <a:solidFill>
                  <a:srgbClr val="002060"/>
                </a:solidFill>
                <a:latin typeface="Verdana" panose="020B0604030504040204" pitchFamily="34" charset="0"/>
                <a:ea typeface="Verdana" panose="020B0604030504040204" pitchFamily="34" charset="0"/>
                <a:hlinkClick r:id="rId4"/>
              </a:rPr>
              <a:t>https://www.ukrainefacility.me.gov.ua/</a:t>
            </a:r>
            <a:r>
              <a:rPr lang="uk-UA" sz="2200" dirty="0">
                <a:solidFill>
                  <a:srgbClr val="002060"/>
                </a:solidFill>
                <a:latin typeface="Verdana" panose="020B0604030504040204" pitchFamily="34" charset="0"/>
                <a:ea typeface="Verdana" panose="020B0604030504040204" pitchFamily="34" charset="0"/>
              </a:rPr>
              <a:t> - План України щодо реалізації </a:t>
            </a:r>
            <a:r>
              <a:rPr lang="en-US" sz="2200" dirty="0">
                <a:solidFill>
                  <a:srgbClr val="002060"/>
                </a:solidFill>
                <a:latin typeface="Verdana" panose="020B0604030504040204" pitchFamily="34" charset="0"/>
                <a:ea typeface="Verdana" panose="020B0604030504040204" pitchFamily="34" charset="0"/>
              </a:rPr>
              <a:t>Ukraine</a:t>
            </a:r>
            <a:r>
              <a:rPr lang="uk-UA" sz="2200" dirty="0">
                <a:solidFill>
                  <a:srgbClr val="002060"/>
                </a:solidFill>
                <a:latin typeface="Verdana" panose="020B0604030504040204" pitchFamily="34" charset="0"/>
                <a:ea typeface="Verdana" panose="020B0604030504040204" pitchFamily="34" charset="0"/>
              </a:rPr>
              <a:t> </a:t>
            </a:r>
            <a:r>
              <a:rPr lang="en-US" sz="2200" dirty="0">
                <a:solidFill>
                  <a:srgbClr val="002060"/>
                </a:solidFill>
                <a:latin typeface="Verdana" panose="020B0604030504040204" pitchFamily="34" charset="0"/>
                <a:ea typeface="Verdana" panose="020B0604030504040204" pitchFamily="34" charset="0"/>
              </a:rPr>
              <a:t>Facility</a:t>
            </a:r>
            <a:r>
              <a:rPr lang="uk-UA" sz="2200" dirty="0">
                <a:solidFill>
                  <a:srgbClr val="002060"/>
                </a:solidFill>
                <a:latin typeface="Verdana" panose="020B0604030504040204" pitchFamily="34" charset="0"/>
                <a:ea typeface="Verdana" panose="020B0604030504040204" pitchFamily="34" charset="0"/>
              </a:rPr>
              <a:t>.</a:t>
            </a:r>
          </a:p>
        </p:txBody>
      </p:sp>
      <p:pic>
        <p:nvPicPr>
          <p:cNvPr id="2" name="Рисунок 1">
            <a:extLst>
              <a:ext uri="{FF2B5EF4-FFF2-40B4-BE49-F238E27FC236}">
                <a16:creationId xmlns:a16="http://schemas.microsoft.com/office/drawing/2014/main" id="{5DED57E7-728A-678C-D7A7-EFB4AD72C2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511088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64450-F46E-2391-11A3-8FAAB8BACFEB}"/>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1082D82F-538C-1185-F53B-9EDDA9A962D5}"/>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0341ED20-C49D-5D44-4721-2234D6CDFB45}"/>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3606C432-A24E-E089-EA1C-EDD88052C2BF}"/>
              </a:ext>
            </a:extLst>
          </p:cNvPr>
          <p:cNvSpPr txBox="1"/>
          <p:nvPr/>
        </p:nvSpPr>
        <p:spPr>
          <a:xfrm>
            <a:off x="2670145" y="671691"/>
            <a:ext cx="9187729" cy="5816977"/>
          </a:xfrm>
          <a:prstGeom prst="rect">
            <a:avLst/>
          </a:prstGeom>
          <a:noFill/>
        </p:spPr>
        <p:txBody>
          <a:bodyPr wrap="square">
            <a:spAutoFit/>
          </a:bodyPr>
          <a:lstStyle/>
          <a:p>
            <a:pPr algn="just"/>
            <a:r>
              <a:rPr lang="uk-UA" sz="2200" b="0" i="0" u="none" strike="noStrike" baseline="0" dirty="0">
                <a:solidFill>
                  <a:srgbClr val="002060"/>
                </a:solidFill>
                <a:latin typeface="Verdana" panose="020B0604030504040204" pitchFamily="34" charset="0"/>
                <a:ea typeface="Verdana" panose="020B0604030504040204" pitchFamily="34" charset="0"/>
              </a:rPr>
              <a:t>Постанова КМУ від </a:t>
            </a:r>
            <a:r>
              <a:rPr lang="ru-RU" sz="2200" dirty="0">
                <a:solidFill>
                  <a:srgbClr val="002060"/>
                </a:solidFill>
                <a:latin typeface="Verdana" panose="020B0604030504040204" pitchFamily="34" charset="0"/>
                <a:ea typeface="Verdana" panose="020B0604030504040204" pitchFamily="34" charset="0"/>
              </a:rPr>
              <a:t>15 листопада 2024 р. № 1318 «</a:t>
            </a:r>
            <a:r>
              <a:rPr lang="uk-UA" sz="2200" b="1" dirty="0">
                <a:solidFill>
                  <a:srgbClr val="002060"/>
                </a:solidFill>
                <a:latin typeface="Verdana" panose="020B0604030504040204" pitchFamily="34" charset="0"/>
                <a:ea typeface="Verdana" panose="020B0604030504040204" pitchFamily="34" charset="0"/>
              </a:rPr>
              <a:t>Деякі питання реалізації інструменту </a:t>
            </a:r>
            <a:r>
              <a:rPr lang="en-US" sz="2200" b="1" dirty="0">
                <a:solidFill>
                  <a:srgbClr val="002060"/>
                </a:solidFill>
                <a:latin typeface="Verdana" panose="020B0604030504040204" pitchFamily="34" charset="0"/>
                <a:ea typeface="Verdana" panose="020B0604030504040204" pitchFamily="34" charset="0"/>
              </a:rPr>
              <a:t>Ukraine Facility</a:t>
            </a:r>
            <a:r>
              <a:rPr lang="uk-UA" sz="2200" dirty="0">
                <a:solidFill>
                  <a:srgbClr val="002060"/>
                </a:solidFill>
                <a:latin typeface="Verdana" panose="020B0604030504040204" pitchFamily="34" charset="0"/>
                <a:ea typeface="Verdana" panose="020B0604030504040204" pitchFamily="34" charset="0"/>
              </a:rPr>
              <a:t>»,</a:t>
            </a:r>
          </a:p>
          <a:p>
            <a:pPr algn="just"/>
            <a:r>
              <a:rPr lang="en-US" sz="2200" dirty="0">
                <a:solidFill>
                  <a:srgbClr val="002060"/>
                </a:solidFill>
                <a:latin typeface="Verdana" panose="020B0604030504040204" pitchFamily="34" charset="0"/>
                <a:ea typeface="Verdana" panose="020B0604030504040204" pitchFamily="34" charset="0"/>
                <a:hlinkClick r:id="rId3"/>
              </a:rPr>
              <a:t>https://zakon.rada.gov.ua/laws/show/1318-2024-%D0%BF#Text</a:t>
            </a:r>
            <a:r>
              <a:rPr lang="uk-UA" sz="2200" dirty="0">
                <a:solidFill>
                  <a:srgbClr val="002060"/>
                </a:solidFill>
                <a:latin typeface="Verdana" panose="020B0604030504040204" pitchFamily="34" charset="0"/>
                <a:ea typeface="Verdana" panose="020B0604030504040204" pitchFamily="34" charset="0"/>
              </a:rPr>
              <a:t> </a:t>
            </a:r>
          </a:p>
          <a:p>
            <a:pPr algn="just"/>
            <a:endParaRPr lang="uk-UA" sz="1000" dirty="0">
              <a:solidFill>
                <a:srgbClr val="002060"/>
              </a:solidFill>
              <a:latin typeface="Verdana" panose="020B0604030504040204" pitchFamily="34" charset="0"/>
              <a:ea typeface="Verdana" panose="020B0604030504040204" pitchFamily="34" charset="0"/>
            </a:endParaRPr>
          </a:p>
          <a:p>
            <a:pPr algn="just"/>
            <a:r>
              <a:rPr lang="uk-UA" sz="2200" noProof="0" dirty="0">
                <a:solidFill>
                  <a:srgbClr val="002060"/>
                </a:solidFill>
                <a:latin typeface="Verdana" panose="020B0604030504040204" pitchFamily="34" charset="0"/>
                <a:ea typeface="Verdana" panose="020B0604030504040204" pitchFamily="34" charset="0"/>
              </a:rPr>
              <a:t>Згідно з частиною четвертою статті 2 Рамкової угоди </a:t>
            </a:r>
            <a:r>
              <a:rPr lang="uk-UA" sz="2200" b="1" noProof="0" dirty="0">
                <a:solidFill>
                  <a:srgbClr val="002060"/>
                </a:solidFill>
                <a:latin typeface="Verdana" panose="020B0604030504040204" pitchFamily="34" charset="0"/>
                <a:ea typeface="Verdana" panose="020B0604030504040204" pitchFamily="34" charset="0"/>
              </a:rPr>
              <a:t>закупівлі згідно </a:t>
            </a:r>
            <a:r>
              <a:rPr lang="ru-RU" sz="2200" b="1" dirty="0">
                <a:solidFill>
                  <a:srgbClr val="002060"/>
                </a:solidFill>
                <a:latin typeface="Verdana" panose="020B0604030504040204" pitchFamily="34" charset="0"/>
                <a:ea typeface="Verdana" panose="020B0604030504040204" pitchFamily="34" charset="0"/>
              </a:rPr>
              <a:t>з </a:t>
            </a:r>
            <a:r>
              <a:rPr lang="uk-UA" sz="2200" b="1" dirty="0">
                <a:solidFill>
                  <a:srgbClr val="002060"/>
                </a:solidFill>
                <a:latin typeface="Verdana" panose="020B0604030504040204" pitchFamily="34" charset="0"/>
                <a:ea typeface="Verdana" panose="020B0604030504040204" pitchFamily="34" charset="0"/>
              </a:rPr>
              <a:t>Компонентом </a:t>
            </a:r>
            <a:r>
              <a:rPr lang="en-US" sz="2200" b="1" dirty="0">
                <a:solidFill>
                  <a:srgbClr val="002060"/>
                </a:solidFill>
                <a:latin typeface="Verdana" panose="020B0604030504040204" pitchFamily="34" charset="0"/>
                <a:ea typeface="Verdana" panose="020B0604030504040204" pitchFamily="34" charset="0"/>
              </a:rPr>
              <a:t>I</a:t>
            </a:r>
            <a:r>
              <a:rPr lang="en-US" sz="2200" dirty="0">
                <a:solidFill>
                  <a:srgbClr val="002060"/>
                </a:solidFill>
                <a:latin typeface="Verdana" panose="020B0604030504040204" pitchFamily="34" charset="0"/>
                <a:ea typeface="Verdana" panose="020B0604030504040204" pitchFamily="34" charset="0"/>
              </a:rPr>
              <a:t> Ukraine Facility </a:t>
            </a:r>
            <a:r>
              <a:rPr lang="uk-UA" sz="2200" dirty="0">
                <a:solidFill>
                  <a:srgbClr val="002060"/>
                </a:solidFill>
                <a:latin typeface="Verdana" panose="020B0604030504040204" pitchFamily="34" charset="0"/>
                <a:ea typeface="Verdana" panose="020B0604030504040204" pitchFamily="34" charset="0"/>
              </a:rPr>
              <a:t>повинні здійснюватися </a:t>
            </a:r>
            <a:r>
              <a:rPr lang="uk-UA" sz="2200" b="1" dirty="0">
                <a:solidFill>
                  <a:srgbClr val="002060"/>
                </a:solidFill>
                <a:latin typeface="Verdana" panose="020B0604030504040204" pitchFamily="34" charset="0"/>
                <a:ea typeface="Verdana" panose="020B0604030504040204" pitchFamily="34" charset="0"/>
              </a:rPr>
              <a:t>відповідно до </a:t>
            </a:r>
            <a:r>
              <a:rPr lang="uk-UA" sz="2200" b="1" noProof="0" dirty="0">
                <a:solidFill>
                  <a:srgbClr val="002060"/>
                </a:solidFill>
                <a:latin typeface="Verdana" panose="020B0604030504040204" pitchFamily="34" charset="0"/>
                <a:ea typeface="Verdana" panose="020B0604030504040204" pitchFamily="34" charset="0"/>
              </a:rPr>
              <a:t>законодавства України </a:t>
            </a:r>
            <a:r>
              <a:rPr lang="uk-UA" sz="2200" noProof="0" dirty="0">
                <a:solidFill>
                  <a:srgbClr val="002060"/>
                </a:solidFill>
                <a:latin typeface="Verdana" panose="020B0604030504040204" pitchFamily="34" charset="0"/>
                <a:ea typeface="Verdana" panose="020B0604030504040204" pitchFamily="34" charset="0"/>
              </a:rPr>
              <a:t>тією мірою, якою вони відповідають вимогам, визначеним у цій Рамковій угоді</a:t>
            </a:r>
            <a:r>
              <a:rPr lang="ru-RU" sz="2200" dirty="0">
                <a:solidFill>
                  <a:srgbClr val="002060"/>
                </a:solidFill>
                <a:latin typeface="Verdana" panose="020B0604030504040204" pitchFamily="34" charset="0"/>
                <a:ea typeface="Verdana" panose="020B0604030504040204" pitchFamily="34" charset="0"/>
              </a:rPr>
              <a:t>.</a:t>
            </a:r>
          </a:p>
          <a:p>
            <a:pPr algn="just"/>
            <a:endParaRPr lang="ru-RU" sz="1000" dirty="0">
              <a:solidFill>
                <a:srgbClr val="002060"/>
              </a:solidFill>
              <a:latin typeface="Verdana" panose="020B0604030504040204" pitchFamily="34" charset="0"/>
              <a:ea typeface="Verdana" panose="020B0604030504040204" pitchFamily="34" charset="0"/>
            </a:endParaRPr>
          </a:p>
          <a:p>
            <a:pPr algn="just"/>
            <a:r>
              <a:rPr lang="uk-UA" sz="2200" noProof="0" dirty="0">
                <a:solidFill>
                  <a:srgbClr val="002060"/>
                </a:solidFill>
                <a:latin typeface="Verdana" panose="020B0604030504040204" pitchFamily="34" charset="0"/>
                <a:ea typeface="Verdana" panose="020B0604030504040204" pitchFamily="34" charset="0"/>
              </a:rPr>
              <a:t>Отже, закупівлі в рамках виконання заходів Плану України згідно </a:t>
            </a:r>
            <a:r>
              <a:rPr lang="ru-RU" sz="2200" dirty="0">
                <a:solidFill>
                  <a:srgbClr val="002060"/>
                </a:solidFill>
                <a:latin typeface="Verdana" panose="020B0604030504040204" pitchFamily="34" charset="0"/>
                <a:ea typeface="Verdana" panose="020B0604030504040204" pitchFamily="34" charset="0"/>
              </a:rPr>
              <a:t>з </a:t>
            </a:r>
            <a:r>
              <a:rPr lang="uk-UA" sz="2200" dirty="0">
                <a:solidFill>
                  <a:srgbClr val="002060"/>
                </a:solidFill>
                <a:latin typeface="Verdana" panose="020B0604030504040204" pitchFamily="34" charset="0"/>
                <a:ea typeface="Verdana" panose="020B0604030504040204" pitchFamily="34" charset="0"/>
              </a:rPr>
              <a:t>інструментом </a:t>
            </a:r>
            <a:r>
              <a:rPr lang="en-US" sz="2200" dirty="0">
                <a:solidFill>
                  <a:srgbClr val="002060"/>
                </a:solidFill>
                <a:latin typeface="Verdana" panose="020B0604030504040204" pitchFamily="34" charset="0"/>
                <a:ea typeface="Verdana" panose="020B0604030504040204" pitchFamily="34" charset="0"/>
              </a:rPr>
              <a:t>Ukraine Facility, </a:t>
            </a:r>
            <a:r>
              <a:rPr lang="uk-UA" sz="2200" dirty="0">
                <a:solidFill>
                  <a:srgbClr val="002060"/>
                </a:solidFill>
                <a:latin typeface="Verdana" panose="020B0604030504040204" pitchFamily="34" charset="0"/>
                <a:ea typeface="Verdana" panose="020B0604030504040204" pitchFamily="34" charset="0"/>
              </a:rPr>
              <a:t>здійснюються у відповідності до Закону та </a:t>
            </a:r>
            <a:r>
              <a:rPr lang="uk-UA" sz="2200" noProof="0" dirty="0">
                <a:solidFill>
                  <a:srgbClr val="002060"/>
                </a:solidFill>
                <a:latin typeface="Verdana" panose="020B0604030504040204" pitchFamily="34" charset="0"/>
                <a:ea typeface="Verdana" panose="020B0604030504040204" pitchFamily="34" charset="0"/>
              </a:rPr>
              <a:t>Особливостей, з урахуванням статей 5, 7, 17 Рамкової угоди. При цьому вимоги Рамкової угоди поширюються на закупівлі, які здійснюються за видатками, що спрямовуються на виконання програм та заходів, передбачених</a:t>
            </a:r>
            <a:r>
              <a:rPr lang="ru-RU" sz="2200" dirty="0">
                <a:solidFill>
                  <a:srgbClr val="002060"/>
                </a:solidFill>
                <a:latin typeface="Verdana" panose="020B0604030504040204" pitchFamily="34" charset="0"/>
                <a:ea typeface="Verdana" panose="020B0604030504040204" pitchFamily="34" charset="0"/>
              </a:rPr>
              <a:t> </a:t>
            </a:r>
            <a:r>
              <a:rPr lang="uk-UA" sz="2200" dirty="0">
                <a:solidFill>
                  <a:srgbClr val="002060"/>
                </a:solidFill>
                <a:latin typeface="Verdana" panose="020B0604030504040204" pitchFamily="34" charset="0"/>
                <a:ea typeface="Verdana" panose="020B0604030504040204" pitchFamily="34" charset="0"/>
              </a:rPr>
              <a:t>Планом України</a:t>
            </a:r>
            <a:r>
              <a:rPr lang="uk-UA" sz="2200" b="0" i="0" u="none" strike="noStrike" baseline="0" dirty="0">
                <a:solidFill>
                  <a:srgbClr val="000000"/>
                </a:solidFill>
                <a:latin typeface="TimesNewRomanPSMT"/>
              </a:rPr>
              <a:t>.</a:t>
            </a:r>
            <a:endParaRPr lang="uk-UA" sz="2200" dirty="0">
              <a:solidFill>
                <a:srgbClr val="00206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3F16EED4-4482-8D4B-BFB4-873754D459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2227373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30BF7-80DD-69B9-B7A0-C34656D87F4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72399823-CBF2-BB06-5366-B85884AEC3C7}"/>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09490D2-F960-C5D4-978E-2FD260201D5C}"/>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FEBB7ED9-E8D3-B9BD-2101-A1F0DC41CB3E}"/>
              </a:ext>
            </a:extLst>
          </p:cNvPr>
          <p:cNvSpPr txBox="1"/>
          <p:nvPr/>
        </p:nvSpPr>
        <p:spPr>
          <a:xfrm>
            <a:off x="2915953" y="1166842"/>
            <a:ext cx="8725441" cy="4524315"/>
          </a:xfrm>
          <a:prstGeom prst="rect">
            <a:avLst/>
          </a:prstGeom>
          <a:noFill/>
        </p:spPr>
        <p:txBody>
          <a:bodyPr wrap="square">
            <a:spAutoFit/>
          </a:bodyPr>
          <a:lstStyle/>
          <a:p>
            <a:pPr algn="just"/>
            <a:r>
              <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rPr>
              <a:t>Лист Мінекономіки від 13.02.2025 №</a:t>
            </a:r>
            <a:r>
              <a:rPr lang="uk-UA" sz="2400" dirty="0">
                <a:latin typeface="Verdana" panose="020B0604030504040204" pitchFamily="34" charset="0"/>
                <a:ea typeface="Verdana" panose="020B0604030504040204" pitchFamily="34" charset="0"/>
              </a:rPr>
              <a:t> </a:t>
            </a:r>
            <a:r>
              <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rPr>
              <a:t>3702-04/14374-03 </a:t>
            </a:r>
            <a:r>
              <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«Про перелік прийнятних країн»</a:t>
            </a:r>
          </a:p>
          <a:p>
            <a:pPr algn="just"/>
            <a:endPar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endParaRPr>
          </a:p>
          <a:p>
            <a:pPr algn="just"/>
            <a:r>
              <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rPr>
              <a:t>Лист Мінекономіки від 28.02.2025 №</a:t>
            </a:r>
            <a:r>
              <a:rPr lang="uk-UA" sz="2400" dirty="0">
                <a:latin typeface="Verdana" panose="020B0604030504040204" pitchFamily="34" charset="0"/>
                <a:ea typeface="Verdana" panose="020B0604030504040204" pitchFamily="34" charset="0"/>
              </a:rPr>
              <a:t> </a:t>
            </a:r>
            <a:r>
              <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rPr>
              <a:t>3323-04/19127-07 </a:t>
            </a:r>
            <a:r>
              <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«Щодо </a:t>
            </a:r>
            <a:r>
              <a:rPr lang="uk-UA" sz="240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закупівель</a:t>
            </a:r>
            <a:r>
              <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 з урахуванням положень Рамкової угоди згідно з інструментом </a:t>
            </a:r>
            <a:r>
              <a:rPr lang="en-US"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Ukraine Facility</a:t>
            </a:r>
            <a:r>
              <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a:t>
            </a:r>
          </a:p>
          <a:p>
            <a:pPr algn="just"/>
            <a:endParaRPr lang="uk-UA" sz="2400" b="1" dirty="0">
              <a:solidFill>
                <a:srgbClr val="002060"/>
              </a:solidFill>
              <a:latin typeface="Verdana" panose="020B0604030504040204" pitchFamily="34" charset="0"/>
              <a:ea typeface="Verdana" panose="020B0604030504040204" pitchFamily="34" charset="0"/>
              <a:cs typeface="Times New Roman" panose="02020603050405020304" pitchFamily="18" charset="0"/>
            </a:endParaRPr>
          </a:p>
          <a:p>
            <a:pPr algn="just"/>
            <a:r>
              <a:rPr lang="uk-UA" sz="2400" b="1" noProof="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Вебінар</a:t>
            </a:r>
            <a:r>
              <a:rPr lang="uk-UA" sz="2400" b="1" noProof="0" dirty="0">
                <a:solidFill>
                  <a:srgbClr val="002060"/>
                </a:solidFill>
                <a:latin typeface="Verdana" panose="020B0604030504040204" pitchFamily="34" charset="0"/>
                <a:ea typeface="Verdana" panose="020B0604030504040204" pitchFamily="34" charset="0"/>
                <a:cs typeface="Times New Roman" panose="02020603050405020304" pitchFamily="18" charset="0"/>
              </a:rPr>
              <a:t> для замовників по </a:t>
            </a:r>
            <a:r>
              <a:rPr lang="uk-UA" sz="2400" b="1" noProof="0" dirty="0" err="1">
                <a:solidFill>
                  <a:srgbClr val="002060"/>
                </a:solidFill>
                <a:latin typeface="Verdana" panose="020B0604030504040204" pitchFamily="34" charset="0"/>
                <a:ea typeface="Verdana" panose="020B0604030504040204" pitchFamily="34" charset="0"/>
                <a:cs typeface="Times New Roman" panose="02020603050405020304" pitchFamily="18" charset="0"/>
              </a:rPr>
              <a:t>закупівлям</a:t>
            </a:r>
            <a:r>
              <a:rPr lang="uk-UA" sz="2400" b="1" noProof="0" dirty="0">
                <a:solidFill>
                  <a:srgbClr val="002060"/>
                </a:solidFill>
                <a:latin typeface="Verdana" panose="020B0604030504040204" pitchFamily="34" charset="0"/>
                <a:ea typeface="Verdana" panose="020B0604030504040204" pitchFamily="34" charset="0"/>
                <a:cs typeface="Times New Roman" panose="02020603050405020304" pitchFamily="18" charset="0"/>
              </a:rPr>
              <a:t> і звітуванню Плану України</a:t>
            </a:r>
          </a:p>
          <a:p>
            <a:pPr algn="just"/>
            <a:r>
              <a:rPr lang="en-US" sz="2400" dirty="0">
                <a:solidFill>
                  <a:srgbClr val="002060"/>
                </a:solidFill>
                <a:latin typeface="Verdana" panose="020B0604030504040204" pitchFamily="34" charset="0"/>
                <a:ea typeface="Verdana" panose="020B0604030504040204" pitchFamily="34" charset="0"/>
                <a:cs typeface="Times New Roman" panose="02020603050405020304" pitchFamily="18" charset="0"/>
                <a:hlinkClick r:id="rId3"/>
              </a:rPr>
              <a:t>https://www.youtube.com/watch?v=NH_vf1F0AT8&amp;t=6673s</a:t>
            </a:r>
            <a:r>
              <a:rPr lang="uk-UA" sz="2400" dirty="0">
                <a:solidFill>
                  <a:srgbClr val="002060"/>
                </a:solidFill>
                <a:latin typeface="Verdana" panose="020B0604030504040204" pitchFamily="34" charset="0"/>
                <a:ea typeface="Verdana" panose="020B0604030504040204" pitchFamily="34" charset="0"/>
                <a:cs typeface="Times New Roman" panose="02020603050405020304" pitchFamily="18" charset="0"/>
              </a:rPr>
              <a:t> </a:t>
            </a:r>
          </a:p>
        </p:txBody>
      </p:sp>
      <p:pic>
        <p:nvPicPr>
          <p:cNvPr id="2" name="Рисунок 1">
            <a:extLst>
              <a:ext uri="{FF2B5EF4-FFF2-40B4-BE49-F238E27FC236}">
                <a16:creationId xmlns:a16="http://schemas.microsoft.com/office/drawing/2014/main" id="{A89E891C-2DBE-B032-2F28-A664E55DE1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500513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6D721-A070-9F44-40E3-C0EB2947D9A4}"/>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E4618E4-F5A6-00A7-8442-95917A2DEDD5}"/>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DF76A7F-ADDB-F90E-F33E-BBA7EF8B41B8}"/>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093561B-8875-B0CA-4C25-926505F114D7}"/>
              </a:ext>
            </a:extLst>
          </p:cNvPr>
          <p:cNvSpPr txBox="1"/>
          <p:nvPr/>
        </p:nvSpPr>
        <p:spPr>
          <a:xfrm>
            <a:off x="2915953" y="824342"/>
            <a:ext cx="8725441" cy="5509200"/>
          </a:xfrm>
          <a:prstGeom prst="rect">
            <a:avLst/>
          </a:prstGeom>
          <a:noFill/>
        </p:spPr>
        <p:txBody>
          <a:bodyPr wrap="square">
            <a:spAutoFit/>
          </a:bodyPr>
          <a:lstStyle/>
          <a:p>
            <a:pPr algn="just"/>
            <a:r>
              <a:rPr lang="uk-UA" sz="2200" b="1" i="0" u="none" strike="noStrike" baseline="0" dirty="0">
                <a:solidFill>
                  <a:srgbClr val="002060"/>
                </a:solidFill>
                <a:latin typeface="Verdana" panose="020B0604030504040204" pitchFamily="34" charset="0"/>
                <a:ea typeface="Verdana" panose="020B0604030504040204" pitchFamily="34" charset="0"/>
              </a:rPr>
              <a:t>Актуальна </a:t>
            </a:r>
            <a:r>
              <a:rPr lang="uk-UA" sz="2200" b="1" dirty="0">
                <a:solidFill>
                  <a:srgbClr val="002060"/>
                </a:solidFill>
                <a:latin typeface="Verdana" panose="020B0604030504040204" pitchFamily="34" charset="0"/>
                <a:ea typeface="Verdana" panose="020B0604030504040204" pitchFamily="34" charset="0"/>
              </a:rPr>
              <a:t>інформація з питань </a:t>
            </a:r>
            <a:r>
              <a:rPr lang="en-US" sz="2200" b="1" dirty="0">
                <a:solidFill>
                  <a:srgbClr val="002060"/>
                </a:solidFill>
                <a:latin typeface="Verdana" panose="020B0604030504040204" pitchFamily="34" charset="0"/>
                <a:ea typeface="Verdana" panose="020B0604030504040204" pitchFamily="34" charset="0"/>
              </a:rPr>
              <a:t>Ukraine Facility </a:t>
            </a:r>
            <a:r>
              <a:rPr lang="uk-UA" sz="2200" b="1" dirty="0">
                <a:solidFill>
                  <a:srgbClr val="002060"/>
                </a:solidFill>
                <a:latin typeface="Verdana" panose="020B0604030504040204" pitchFamily="34" charset="0"/>
                <a:ea typeface="Verdana" panose="020B0604030504040204" pitchFamily="34" charset="0"/>
              </a:rPr>
              <a:t>у підрозділі «Реалізація ініціативи ЄС </a:t>
            </a:r>
            <a:r>
              <a:rPr lang="en-US" sz="2200" b="1" dirty="0">
                <a:solidFill>
                  <a:srgbClr val="002060"/>
                </a:solidFill>
                <a:latin typeface="Verdana" panose="020B0604030504040204" pitchFamily="34" charset="0"/>
                <a:ea typeface="Verdana" panose="020B0604030504040204" pitchFamily="34" charset="0"/>
              </a:rPr>
              <a:t>Ukraine Facility</a:t>
            </a:r>
            <a:r>
              <a:rPr lang="uk-UA" sz="2200" b="1" dirty="0">
                <a:solidFill>
                  <a:srgbClr val="002060"/>
                </a:solidFill>
                <a:latin typeface="Verdana" panose="020B0604030504040204" pitchFamily="34" charset="0"/>
                <a:ea typeface="Verdana" panose="020B0604030504040204" pitchFamily="34" charset="0"/>
              </a:rPr>
              <a:t>»</a:t>
            </a:r>
            <a:r>
              <a:rPr lang="en-US" sz="2200" b="1" dirty="0">
                <a:solidFill>
                  <a:srgbClr val="002060"/>
                </a:solidFill>
                <a:latin typeface="Verdana" panose="020B0604030504040204" pitchFamily="34" charset="0"/>
                <a:ea typeface="Verdana" panose="020B0604030504040204" pitchFamily="34" charset="0"/>
              </a:rPr>
              <a:t> </a:t>
            </a:r>
            <a:r>
              <a:rPr lang="uk-UA" sz="2200" b="1" dirty="0">
                <a:solidFill>
                  <a:srgbClr val="002060"/>
                </a:solidFill>
                <a:latin typeface="Verdana" panose="020B0604030504040204" pitchFamily="34" charset="0"/>
                <a:ea typeface="Verdana" panose="020B0604030504040204" pitchFamily="34" charset="0"/>
              </a:rPr>
              <a:t>розділу «Діяльність» за посиланням:</a:t>
            </a:r>
          </a:p>
          <a:p>
            <a:pPr algn="just"/>
            <a:r>
              <a:rPr lang="en-US" sz="2200" dirty="0">
                <a:solidFill>
                  <a:srgbClr val="0070C0"/>
                </a:solidFill>
                <a:latin typeface="Verdana" panose="020B0604030504040204" pitchFamily="34" charset="0"/>
                <a:ea typeface="Verdana" panose="020B0604030504040204" pitchFamily="34" charset="0"/>
              </a:rPr>
              <a:t>https://me.gov.ua/Tags/DocumentsByTag?lang=uk-UA&amp;id=5a74cd67-dee8-4adfa880-</a:t>
            </a:r>
          </a:p>
          <a:p>
            <a:pPr algn="just"/>
            <a:r>
              <a:rPr lang="en-US" sz="2200" dirty="0">
                <a:solidFill>
                  <a:srgbClr val="0070C0"/>
                </a:solidFill>
                <a:latin typeface="Verdana" panose="020B0604030504040204" pitchFamily="34" charset="0"/>
                <a:ea typeface="Verdana" panose="020B0604030504040204" pitchFamily="34" charset="0"/>
              </a:rPr>
              <a:t>9579eaf8c188&amp;tag=</a:t>
            </a:r>
            <a:r>
              <a:rPr lang="en-US" sz="2200" dirty="0" err="1">
                <a:solidFill>
                  <a:srgbClr val="0070C0"/>
                </a:solidFill>
                <a:latin typeface="Verdana" panose="020B0604030504040204" pitchFamily="34" charset="0"/>
                <a:ea typeface="Verdana" panose="020B0604030504040204" pitchFamily="34" charset="0"/>
              </a:rPr>
              <a:t>RealizatsiiaInitsiativisukraineFacility</a:t>
            </a:r>
            <a:r>
              <a:rPr lang="uk-UA" sz="2200" dirty="0">
                <a:solidFill>
                  <a:srgbClr val="002060"/>
                </a:solidFill>
                <a:latin typeface="Verdana" panose="020B0604030504040204" pitchFamily="34" charset="0"/>
                <a:ea typeface="Verdana" panose="020B0604030504040204" pitchFamily="34" charset="0"/>
              </a:rPr>
              <a:t>  </a:t>
            </a:r>
          </a:p>
          <a:p>
            <a:pPr algn="just"/>
            <a:endParaRPr lang="uk-UA" sz="2200" dirty="0">
              <a:solidFill>
                <a:srgbClr val="002060"/>
              </a:solidFill>
              <a:latin typeface="Verdana" panose="020B0604030504040204" pitchFamily="34" charset="0"/>
              <a:ea typeface="Verdana" panose="020B0604030504040204" pitchFamily="34" charset="0"/>
            </a:endParaRPr>
          </a:p>
          <a:p>
            <a:pPr algn="just"/>
            <a:r>
              <a:rPr lang="uk-UA" sz="2200" b="1" i="0" u="none" strike="noStrike" baseline="0" noProof="0" dirty="0">
                <a:solidFill>
                  <a:srgbClr val="002060"/>
                </a:solidFill>
                <a:latin typeface="Verdana" panose="020B0604030504040204" pitchFamily="34" charset="0"/>
                <a:ea typeface="Verdana" panose="020B0604030504040204" pitchFamily="34" charset="0"/>
              </a:rPr>
              <a:t>Перелік прийнятних країн розміщено за посиланням</a:t>
            </a:r>
            <a:r>
              <a:rPr lang="ru-RU" sz="2200" b="1" i="0" u="none" strike="noStrike" baseline="0" dirty="0">
                <a:solidFill>
                  <a:srgbClr val="000000"/>
                </a:solidFill>
                <a:latin typeface="Verdana" panose="020B0604030504040204" pitchFamily="34" charset="0"/>
                <a:ea typeface="Verdana" panose="020B0604030504040204" pitchFamily="34" charset="0"/>
              </a:rPr>
              <a:t>:</a:t>
            </a:r>
          </a:p>
          <a:p>
            <a:pPr algn="just"/>
            <a:r>
              <a:rPr lang="en-US" sz="2200" b="0" i="0" u="none" strike="noStrike" baseline="0" dirty="0">
                <a:solidFill>
                  <a:srgbClr val="0070C0"/>
                </a:solidFill>
                <a:latin typeface="Verdana" panose="020B0604030504040204" pitchFamily="34" charset="0"/>
                <a:ea typeface="Verdana" panose="020B0604030504040204" pitchFamily="34" charset="0"/>
              </a:rPr>
              <a:t>https://me.gov.ua/Documents/Detail?lang=uk-UA&amp;id=99515de8-4512-4941-afaaca5887a9b4f4&amp;</a:t>
            </a:r>
          </a:p>
          <a:p>
            <a:pPr algn="just"/>
            <a:r>
              <a:rPr lang="en-US" sz="2200" b="0" i="0" u="none" strike="noStrike" baseline="0" dirty="0">
                <a:solidFill>
                  <a:srgbClr val="0070C0"/>
                </a:solidFill>
                <a:latin typeface="Verdana" panose="020B0604030504040204" pitchFamily="34" charset="0"/>
                <a:ea typeface="Verdana" panose="020B0604030504040204" pitchFamily="34" charset="0"/>
              </a:rPr>
              <a:t>title=</a:t>
            </a:r>
            <a:r>
              <a:rPr lang="en-US" sz="2200" b="0" i="0" u="none" strike="noStrike" baseline="0" dirty="0" err="1">
                <a:solidFill>
                  <a:srgbClr val="0070C0"/>
                </a:solidFill>
                <a:latin typeface="Verdana" panose="020B0604030504040204" pitchFamily="34" charset="0"/>
                <a:ea typeface="Verdana" panose="020B0604030504040204" pitchFamily="34" charset="0"/>
              </a:rPr>
              <a:t>PerelikPriiniatnikhKrain</a:t>
            </a:r>
            <a:r>
              <a:rPr lang="uk-UA" sz="2200" b="0" i="0" u="none" strike="noStrike" baseline="0" dirty="0">
                <a:solidFill>
                  <a:srgbClr val="0070C0"/>
                </a:solidFill>
                <a:latin typeface="Verdana" panose="020B0604030504040204" pitchFamily="34" charset="0"/>
                <a:ea typeface="Verdana" panose="020B0604030504040204" pitchFamily="34" charset="0"/>
              </a:rPr>
              <a:t>   </a:t>
            </a:r>
          </a:p>
          <a:p>
            <a:pPr algn="just"/>
            <a:endParaRPr lang="uk-UA" sz="2200" dirty="0">
              <a:solidFill>
                <a:srgbClr val="0000FF"/>
              </a:solidFill>
              <a:latin typeface="Verdana" panose="020B0604030504040204" pitchFamily="34" charset="0"/>
              <a:ea typeface="Verdana" panose="020B0604030504040204" pitchFamily="34" charset="0"/>
            </a:endParaRPr>
          </a:p>
          <a:p>
            <a:pPr algn="just"/>
            <a:r>
              <a:rPr lang="uk-UA" sz="2200" b="1" i="0" u="none" strike="noStrike" baseline="0" noProof="0" dirty="0">
                <a:solidFill>
                  <a:srgbClr val="002060"/>
                </a:solidFill>
                <a:latin typeface="Verdana" panose="020B0604030504040204" pitchFamily="34" charset="0"/>
                <a:ea typeface="Verdana" panose="020B0604030504040204" pitchFamily="34" charset="0"/>
              </a:rPr>
              <a:t>Детальна інформація щодо всіх санкцій ЄС розміщена на </a:t>
            </a:r>
            <a:r>
              <a:rPr lang="uk-UA" sz="2200" b="1" i="0" u="none" strike="noStrike" baseline="0" noProof="0" dirty="0" err="1">
                <a:solidFill>
                  <a:srgbClr val="002060"/>
                </a:solidFill>
                <a:latin typeface="Verdana" panose="020B0604030504040204" pitchFamily="34" charset="0"/>
                <a:ea typeface="Verdana" panose="020B0604030504040204" pitchFamily="34" charset="0"/>
              </a:rPr>
              <a:t>санкційній</a:t>
            </a:r>
            <a:r>
              <a:rPr lang="uk-UA" sz="2200" b="1" i="0" u="none" strike="noStrike" baseline="0" noProof="0" dirty="0">
                <a:solidFill>
                  <a:srgbClr val="002060"/>
                </a:solidFill>
                <a:latin typeface="Verdana" panose="020B0604030504040204" pitchFamily="34" charset="0"/>
                <a:ea typeface="Verdana" panose="020B0604030504040204" pitchFamily="34" charset="0"/>
              </a:rPr>
              <a:t> карті</a:t>
            </a:r>
          </a:p>
          <a:p>
            <a:pPr algn="just"/>
            <a:r>
              <a:rPr lang="uk-UA" sz="2200" b="0" i="0" u="none" strike="noStrike" baseline="0" noProof="0" dirty="0">
                <a:solidFill>
                  <a:srgbClr val="002060"/>
                </a:solidFill>
                <a:latin typeface="Verdana" panose="020B0604030504040204" pitchFamily="34" charset="0"/>
                <a:ea typeface="Verdana" panose="020B0604030504040204" pitchFamily="34" charset="0"/>
              </a:rPr>
              <a:t>ЄС за посиланням: </a:t>
            </a:r>
            <a:r>
              <a:rPr lang="ru-RU" sz="2200" b="0" i="0" u="none" strike="noStrike" baseline="0" dirty="0">
                <a:solidFill>
                  <a:srgbClr val="0000FF"/>
                </a:solidFill>
                <a:latin typeface="Verdana" panose="020B0604030504040204" pitchFamily="34" charset="0"/>
                <a:ea typeface="Verdana" panose="020B0604030504040204" pitchFamily="34" charset="0"/>
                <a:hlinkClick r:id="rId3"/>
              </a:rPr>
              <a:t>https://www.sanctionsmap.eu/#/main</a:t>
            </a:r>
            <a:endParaRPr lang="uk-UA" sz="2200" dirty="0">
              <a:solidFill>
                <a:srgbClr val="002060"/>
              </a:solidFill>
              <a:latin typeface="Verdana" panose="020B0604030504040204" pitchFamily="34" charset="0"/>
              <a:ea typeface="Verdana" panose="020B0604030504040204" pitchFamily="34" charset="0"/>
              <a:cs typeface="Times New Roman" panose="02020603050405020304" pitchFamily="18" charset="0"/>
            </a:endParaRPr>
          </a:p>
        </p:txBody>
      </p:sp>
      <p:pic>
        <p:nvPicPr>
          <p:cNvPr id="2" name="Рисунок 1">
            <a:extLst>
              <a:ext uri="{FF2B5EF4-FFF2-40B4-BE49-F238E27FC236}">
                <a16:creationId xmlns:a16="http://schemas.microsoft.com/office/drawing/2014/main" id="{DC610384-27C9-5954-5D69-DA78DC4C23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3758102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76C337-5489-F8E8-9F0E-165FB38E5F4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9E93E78-FC0D-B164-5548-228966B65493}"/>
              </a:ext>
            </a:extLst>
          </p:cNvPr>
          <p:cNvSpPr>
            <a:spLocks noGrp="1"/>
          </p:cNvSpPr>
          <p:nvPr>
            <p:ph idx="1"/>
          </p:nvPr>
        </p:nvSpPr>
        <p:spPr/>
        <p:txBody>
          <a:bodyPr/>
          <a:lstStyle/>
          <a:p>
            <a:endParaRPr lang="uk-UA"/>
          </a:p>
        </p:txBody>
      </p:sp>
      <p:pic>
        <p:nvPicPr>
          <p:cNvPr id="5" name="Рисунок 4">
            <a:extLst>
              <a:ext uri="{FF2B5EF4-FFF2-40B4-BE49-F238E27FC236}">
                <a16:creationId xmlns:a16="http://schemas.microsoft.com/office/drawing/2014/main" id="{90E76A51-7640-691D-5C01-F3099C914A66}"/>
              </a:ext>
            </a:extLst>
          </p:cNvPr>
          <p:cNvPicPr>
            <a:picLocks noChangeAspect="1"/>
          </p:cNvPicPr>
          <p:nvPr/>
        </p:nvPicPr>
        <p:blipFill>
          <a:blip r:embed="rId2"/>
          <a:stretch>
            <a:fillRect/>
          </a:stretch>
        </p:blipFill>
        <p:spPr>
          <a:xfrm>
            <a:off x="-1418637" y="-88490"/>
            <a:ext cx="14840227" cy="6946490"/>
          </a:xfrm>
          <a:prstGeom prst="rect">
            <a:avLst/>
          </a:prstGeom>
        </p:spPr>
      </p:pic>
    </p:spTree>
    <p:extLst>
      <p:ext uri="{BB962C8B-B14F-4D97-AF65-F5344CB8AC3E}">
        <p14:creationId xmlns:p14="http://schemas.microsoft.com/office/powerpoint/2010/main" val="1813145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D7D63-B57D-7027-F9D8-6E0FBE1E16C8}"/>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54209D81-EB58-1CA9-2125-99088342F3B7}"/>
              </a:ext>
            </a:extLst>
          </p:cNvPr>
          <p:cNvSpPr txBox="1">
            <a:spLocks/>
          </p:cNvSpPr>
          <p:nvPr/>
        </p:nvSpPr>
        <p:spPr>
          <a:xfrm>
            <a:off x="1985428" y="2986958"/>
            <a:ext cx="8221144" cy="179508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11500" dirty="0">
              <a:solidFill>
                <a:srgbClr val="71C24A"/>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4DA5A13-D52C-EB37-F50A-17C4638DEDBD}"/>
              </a:ext>
            </a:extLst>
          </p:cNvPr>
          <p:cNvSpPr txBox="1"/>
          <p:nvPr/>
        </p:nvSpPr>
        <p:spPr>
          <a:xfrm>
            <a:off x="0" y="86145"/>
            <a:ext cx="12191999" cy="523220"/>
          </a:xfrm>
          <a:prstGeom prst="rect">
            <a:avLst/>
          </a:prstGeom>
          <a:noFill/>
        </p:spPr>
        <p:txBody>
          <a:bodyPr wrap="square">
            <a:spAutoFit/>
          </a:bodyPr>
          <a:lstStyle/>
          <a:p>
            <a:pPr algn="ctr"/>
            <a:r>
              <a:rPr lang="uk-UA" sz="2800" b="1" dirty="0">
                <a:solidFill>
                  <a:srgbClr val="71C24A"/>
                </a:solidFill>
                <a:latin typeface="Verdana" panose="020B0604030504040204" pitchFamily="34" charset="0"/>
                <a:ea typeface="Verdana" panose="020B0604030504040204" pitchFamily="34" charset="0"/>
                <a:cs typeface="Arial" panose="020B0604020202020204" pitchFamily="34" charset="0"/>
              </a:rPr>
              <a:t>1. Вивчаємо законодавчі підстави.</a:t>
            </a:r>
            <a:endParaRPr lang="LID4096" sz="2800" b="1" dirty="0">
              <a:solidFill>
                <a:srgbClr val="71C24A"/>
              </a:solidFill>
              <a:latin typeface="Verdana" panose="020B060403050404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A624658C-A2A9-CF6F-B989-370380F5150D}"/>
              </a:ext>
            </a:extLst>
          </p:cNvPr>
          <p:cNvSpPr txBox="1"/>
          <p:nvPr/>
        </p:nvSpPr>
        <p:spPr>
          <a:xfrm>
            <a:off x="2915953" y="824342"/>
            <a:ext cx="8725441" cy="5601533"/>
          </a:xfrm>
          <a:prstGeom prst="rect">
            <a:avLst/>
          </a:prstGeom>
          <a:noFill/>
        </p:spPr>
        <p:txBody>
          <a:bodyPr wrap="square">
            <a:spAutoFit/>
          </a:bodyPr>
          <a:lstStyle/>
          <a:p>
            <a:pPr algn="just"/>
            <a:r>
              <a:rPr lang="uk-UA" sz="2200" b="1" dirty="0">
                <a:solidFill>
                  <a:srgbClr val="002060"/>
                </a:solidFill>
                <a:latin typeface="Verdana" panose="020B0604030504040204" pitchFamily="34" charset="0"/>
                <a:ea typeface="Verdana" panose="020B0604030504040204" pitchFamily="34" charset="0"/>
              </a:rPr>
              <a:t>Консультації Мінекономіки:</a:t>
            </a:r>
          </a:p>
          <a:p>
            <a:pPr algn="just"/>
            <a:endParaRPr lang="uk-UA" sz="2200" b="1" dirty="0">
              <a:solidFill>
                <a:srgbClr val="002060"/>
              </a:solidFill>
              <a:latin typeface="Verdana" panose="020B0604030504040204" pitchFamily="34" charset="0"/>
              <a:ea typeface="Verdana" panose="020B0604030504040204" pitchFamily="34" charset="0"/>
            </a:endParaRPr>
          </a:p>
          <a:p>
            <a:pPr marL="342900" indent="-342900" algn="just">
              <a:buFontTx/>
              <a:buChar char="-"/>
            </a:pPr>
            <a:r>
              <a:rPr lang="uk-UA" sz="2200" b="1" dirty="0">
                <a:solidFill>
                  <a:srgbClr val="002060"/>
                </a:solidFill>
                <a:latin typeface="Verdana" panose="020B0604030504040204" pitchFamily="34" charset="0"/>
                <a:ea typeface="Verdana" panose="020B0604030504040204" pitchFamily="34" charset="0"/>
              </a:rPr>
              <a:t>щодо закупівлі товарів походження з Китаю та Туреччини,  </a:t>
            </a:r>
            <a:r>
              <a:rPr lang="en-US" sz="2200" dirty="0">
                <a:solidFill>
                  <a:srgbClr val="002060"/>
                </a:solidFill>
                <a:latin typeface="Verdana" panose="020B0604030504040204" pitchFamily="34" charset="0"/>
                <a:ea typeface="Verdana" panose="020B0604030504040204" pitchFamily="34" charset="0"/>
                <a:hlinkClick r:id="rId3"/>
              </a:rPr>
              <a:t>https://me.gov.ua/InfoRez/Details/186f4303-8dbc-4a4e-87e0-48c02823731c?lang=uk-UA</a:t>
            </a:r>
            <a:r>
              <a:rPr lang="uk-UA" sz="2200" dirty="0">
                <a:solidFill>
                  <a:srgbClr val="002060"/>
                </a:solidFill>
                <a:latin typeface="Verdana" panose="020B0604030504040204" pitchFamily="34" charset="0"/>
                <a:ea typeface="Verdana" panose="020B0604030504040204" pitchFamily="34" charset="0"/>
              </a:rPr>
              <a:t> </a:t>
            </a:r>
          </a:p>
          <a:p>
            <a:pPr marL="342900" indent="-342900" algn="just">
              <a:buFontTx/>
              <a:buChar char="-"/>
            </a:pPr>
            <a:r>
              <a:rPr lang="uk-UA" sz="2200" b="1" dirty="0">
                <a:solidFill>
                  <a:srgbClr val="002060"/>
                </a:solidFill>
                <a:latin typeface="Verdana" panose="020B0604030504040204" pitchFamily="34" charset="0"/>
                <a:ea typeface="Verdana" panose="020B0604030504040204" pitchFamily="34" charset="0"/>
              </a:rPr>
              <a:t>щодо </a:t>
            </a:r>
            <a:r>
              <a:rPr lang="uk-UA" sz="2200" b="1" dirty="0" err="1">
                <a:solidFill>
                  <a:srgbClr val="002060"/>
                </a:solidFill>
                <a:latin typeface="Verdana" panose="020B0604030504040204" pitchFamily="34" charset="0"/>
                <a:ea typeface="Verdana" panose="020B0604030504040204" pitchFamily="34" charset="0"/>
              </a:rPr>
              <a:t>закупівель</a:t>
            </a:r>
            <a:r>
              <a:rPr lang="uk-UA" sz="2200" b="1" dirty="0">
                <a:solidFill>
                  <a:srgbClr val="002060"/>
                </a:solidFill>
                <a:latin typeface="Verdana" panose="020B0604030504040204" pitchFamily="34" charset="0"/>
                <a:ea typeface="Verdana" panose="020B0604030504040204" pitchFamily="34" charset="0"/>
              </a:rPr>
              <a:t> через Прозоро Маркет, </a:t>
            </a:r>
            <a:r>
              <a:rPr lang="en-US" sz="2200" dirty="0">
                <a:solidFill>
                  <a:srgbClr val="002060"/>
                </a:solidFill>
                <a:latin typeface="Verdana" panose="020B0604030504040204" pitchFamily="34" charset="0"/>
                <a:ea typeface="Verdana" panose="020B0604030504040204" pitchFamily="34" charset="0"/>
                <a:hlinkClick r:id="rId4"/>
              </a:rPr>
              <a:t>https://me.gov.ua/InfoRez/Details/f8ad7934-91ed-4484-985e-8eafaeb0b38d?lang=uk-UA</a:t>
            </a:r>
            <a:r>
              <a:rPr lang="uk-UA" sz="2200" dirty="0">
                <a:solidFill>
                  <a:srgbClr val="002060"/>
                </a:solidFill>
                <a:latin typeface="Verdana" panose="020B0604030504040204" pitchFamily="34" charset="0"/>
                <a:ea typeface="Verdana" panose="020B0604030504040204" pitchFamily="34" charset="0"/>
              </a:rPr>
              <a:t> </a:t>
            </a:r>
          </a:p>
          <a:p>
            <a:pPr marL="342900" indent="-342900" algn="just">
              <a:buFontTx/>
              <a:buChar char="-"/>
            </a:pPr>
            <a:r>
              <a:rPr lang="uk-UA" sz="2200" b="1" dirty="0">
                <a:solidFill>
                  <a:srgbClr val="002060"/>
                </a:solidFill>
                <a:latin typeface="Verdana" panose="020B0604030504040204" pitchFamily="34" charset="0"/>
                <a:ea typeface="Verdana" panose="020B0604030504040204" pitchFamily="34" charset="0"/>
              </a:rPr>
              <a:t>щодо звільнення від ПДВ у рамках </a:t>
            </a:r>
            <a:r>
              <a:rPr lang="en-US" sz="2200" b="1" dirty="0">
                <a:solidFill>
                  <a:srgbClr val="002060"/>
                </a:solidFill>
                <a:latin typeface="Verdana" panose="020B0604030504040204" pitchFamily="34" charset="0"/>
                <a:ea typeface="Verdana" panose="020B0604030504040204" pitchFamily="34" charset="0"/>
              </a:rPr>
              <a:t>Ukraine Facility</a:t>
            </a:r>
            <a:r>
              <a:rPr lang="uk-UA" sz="2200" b="1" dirty="0">
                <a:solidFill>
                  <a:srgbClr val="002060"/>
                </a:solidFill>
                <a:latin typeface="Verdana" panose="020B0604030504040204" pitchFamily="34" charset="0"/>
                <a:ea typeface="Verdana" panose="020B0604030504040204" pitchFamily="34" charset="0"/>
              </a:rPr>
              <a:t>, </a:t>
            </a:r>
            <a:r>
              <a:rPr lang="en-US" sz="2200" dirty="0">
                <a:solidFill>
                  <a:srgbClr val="002060"/>
                </a:solidFill>
                <a:latin typeface="Verdana" panose="020B0604030504040204" pitchFamily="34" charset="0"/>
                <a:ea typeface="Verdana" panose="020B0604030504040204" pitchFamily="34" charset="0"/>
                <a:hlinkClick r:id="rId5"/>
              </a:rPr>
              <a:t>https://me.gov.ua/InfoRez/Details/efb53190-f839-4ad9-bfd4-14e4fa9ef5a6?lang=uk-UA</a:t>
            </a:r>
            <a:r>
              <a:rPr lang="uk-UA" sz="2200" dirty="0">
                <a:solidFill>
                  <a:srgbClr val="002060"/>
                </a:solidFill>
                <a:latin typeface="Verdana" panose="020B0604030504040204" pitchFamily="34" charset="0"/>
                <a:ea typeface="Verdana" panose="020B0604030504040204" pitchFamily="34" charset="0"/>
              </a:rPr>
              <a:t> </a:t>
            </a:r>
          </a:p>
          <a:p>
            <a:pPr algn="just"/>
            <a:endParaRPr lang="uk-UA" sz="2200" b="1" dirty="0">
              <a:solidFill>
                <a:srgbClr val="002060"/>
              </a:solidFill>
              <a:latin typeface="Verdana" panose="020B0604030504040204" pitchFamily="34" charset="0"/>
              <a:ea typeface="Verdana" panose="020B0604030504040204" pitchFamily="34" charset="0"/>
            </a:endParaRPr>
          </a:p>
          <a:p>
            <a:pPr algn="just"/>
            <a:r>
              <a:rPr lang="uk-UA" sz="2400" b="1" dirty="0">
                <a:solidFill>
                  <a:srgbClr val="002060"/>
                </a:solidFill>
                <a:latin typeface="Verdana" panose="020B0604030504040204" pitchFamily="34" charset="0"/>
                <a:ea typeface="Verdana" panose="020B0604030504040204" pitchFamily="34" charset="0"/>
              </a:rPr>
              <a:t>Закупівлі з інструментом </a:t>
            </a:r>
            <a:r>
              <a:rPr lang="en-US" sz="2400" b="1" dirty="0">
                <a:solidFill>
                  <a:srgbClr val="002060"/>
                </a:solidFill>
                <a:latin typeface="Verdana" panose="020B0604030504040204" pitchFamily="34" charset="0"/>
                <a:ea typeface="Verdana" panose="020B0604030504040204" pitchFamily="34" charset="0"/>
              </a:rPr>
              <a:t>Ukraine Facility</a:t>
            </a:r>
            <a:endParaRPr lang="uk-UA" sz="2400" b="1" dirty="0">
              <a:solidFill>
                <a:srgbClr val="002060"/>
              </a:solidFill>
              <a:latin typeface="Verdana" panose="020B0604030504040204" pitchFamily="34" charset="0"/>
              <a:ea typeface="Verdana" panose="020B0604030504040204" pitchFamily="34" charset="0"/>
            </a:endParaRPr>
          </a:p>
          <a:p>
            <a:r>
              <a:rPr lang="uk-UA" sz="2400" dirty="0">
                <a:solidFill>
                  <a:srgbClr val="0070C0"/>
                </a:solidFill>
                <a:latin typeface="Verdana" panose="020B0604030504040204" pitchFamily="34" charset="0"/>
                <a:ea typeface="Verdana" panose="020B0604030504040204" pitchFamily="34" charset="0"/>
              </a:rPr>
              <a:t>Джерело: </a:t>
            </a:r>
            <a:r>
              <a:rPr lang="en-US" sz="2400" dirty="0">
                <a:solidFill>
                  <a:srgbClr val="0070C0"/>
                </a:solidFill>
                <a:latin typeface="Verdana" panose="020B0604030504040204" pitchFamily="34" charset="0"/>
                <a:ea typeface="Verdana" panose="020B0604030504040204" pitchFamily="34" charset="0"/>
                <a:hlinkClick r:id="rId6"/>
              </a:rPr>
              <a:t>https://dzplatforma.com.ua/article/18206-zakupivli-z-instrumentom-ukraine-facility</a:t>
            </a:r>
            <a:endParaRPr lang="uk-UA" sz="2200" dirty="0">
              <a:solidFill>
                <a:srgbClr val="0070C0"/>
              </a:solidFill>
              <a:latin typeface="Verdana" panose="020B0604030504040204" pitchFamily="34" charset="0"/>
              <a:ea typeface="Verdana" panose="020B0604030504040204" pitchFamily="34" charset="0"/>
            </a:endParaRPr>
          </a:p>
        </p:txBody>
      </p:sp>
      <p:pic>
        <p:nvPicPr>
          <p:cNvPr id="2" name="Рисунок 1">
            <a:extLst>
              <a:ext uri="{FF2B5EF4-FFF2-40B4-BE49-F238E27FC236}">
                <a16:creationId xmlns:a16="http://schemas.microsoft.com/office/drawing/2014/main" id="{7B9CCD9F-0EE0-21FB-7A96-21CC6E25CFD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6473" y="2777368"/>
            <a:ext cx="2393665" cy="801574"/>
          </a:xfrm>
          <a:prstGeom prst="rect">
            <a:avLst/>
          </a:prstGeom>
        </p:spPr>
      </p:pic>
    </p:spTree>
    <p:extLst>
      <p:ext uri="{BB962C8B-B14F-4D97-AF65-F5344CB8AC3E}">
        <p14:creationId xmlns:p14="http://schemas.microsoft.com/office/powerpoint/2010/main" val="59079748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3537</TotalTime>
  <Words>3791</Words>
  <Application>Microsoft Office PowerPoint</Application>
  <PresentationFormat>Широкоэкранный</PresentationFormat>
  <Paragraphs>324</Paragraphs>
  <Slides>39</Slides>
  <Notes>38</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39</vt:i4>
      </vt:variant>
    </vt:vector>
  </HeadingPairs>
  <TitlesOfParts>
    <vt:vector size="46" baseType="lpstr">
      <vt:lpstr>Arial</vt:lpstr>
      <vt:lpstr>Calibri</vt:lpstr>
      <vt:lpstr>Calibri Light</vt:lpstr>
      <vt:lpstr>Times New Roman</vt:lpstr>
      <vt:lpstr>TimesNewRomanPSMT</vt:lpstr>
      <vt:lpstr>Verdana</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Ганна Пустовойт</dc:creator>
  <cp:lastModifiedBy>Человек</cp:lastModifiedBy>
  <cp:revision>61</cp:revision>
  <cp:lastPrinted>2024-12-04T07:14:40Z</cp:lastPrinted>
  <dcterms:created xsi:type="dcterms:W3CDTF">2024-11-22T12:03:08Z</dcterms:created>
  <dcterms:modified xsi:type="dcterms:W3CDTF">2025-04-15T06:29:59Z</dcterms:modified>
</cp:coreProperties>
</file>